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668" r:id="rId2"/>
    <p:sldId id="1033" r:id="rId3"/>
    <p:sldId id="1070" r:id="rId4"/>
    <p:sldId id="1048" r:id="rId5"/>
    <p:sldId id="1027" r:id="rId6"/>
    <p:sldId id="1042" r:id="rId7"/>
    <p:sldId id="1053" r:id="rId8"/>
    <p:sldId id="1065" r:id="rId9"/>
    <p:sldId id="680" r:id="rId10"/>
    <p:sldId id="1068" r:id="rId11"/>
    <p:sldId id="684" r:id="rId12"/>
    <p:sldId id="1069" r:id="rId13"/>
    <p:sldId id="676" r:id="rId14"/>
    <p:sldId id="1041" r:id="rId15"/>
    <p:sldId id="697" r:id="rId16"/>
    <p:sldId id="1054" r:id="rId17"/>
    <p:sldId id="1051" r:id="rId18"/>
    <p:sldId id="1055" r:id="rId19"/>
    <p:sldId id="706" r:id="rId20"/>
    <p:sldId id="1060" r:id="rId21"/>
    <p:sldId id="1028" r:id="rId22"/>
    <p:sldId id="743" r:id="rId23"/>
  </p:sldIdLst>
  <p:sldSz cx="12192000" cy="6858000"/>
  <p:notesSz cx="7315200" cy="9601200"/>
  <p:embeddedFontLst>
    <p:embeddedFont>
      <p:font typeface="Open Sans" panose="020B0606030504020204"/>
      <p:regular r:id="rId26"/>
      <p:bold r:id="rId26"/>
      <p:italic r:id="rId26"/>
      <p:boldItalic r:id="rId26"/>
    </p:embeddedFont>
    <p:embeddedFont>
      <p:font typeface="Open Sans Light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432A"/>
    <a:srgbClr val="94B32F"/>
    <a:srgbClr val="4B2F1D"/>
    <a:srgbClr val="5B3823"/>
    <a:srgbClr val="3F2719"/>
    <a:srgbClr val="5F3F1F"/>
    <a:srgbClr val="533209"/>
    <a:srgbClr val="572C05"/>
    <a:srgbClr val="5B2301"/>
    <a:srgbClr val="5B2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6" autoAdjust="0"/>
    <p:restoredTop sz="94150" autoAdjust="0"/>
  </p:normalViewPr>
  <p:slideViewPr>
    <p:cSldViewPr snapToGrid="0" snapToObjects="1">
      <p:cViewPr varScale="1">
        <p:scale>
          <a:sx n="120" d="100"/>
          <a:sy n="120" d="100"/>
        </p:scale>
        <p:origin x="704" y="192"/>
      </p:cViewPr>
      <p:guideLst>
        <p:guide orient="horz" pos="2084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4824" y="-5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NUL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26720" y="203755"/>
            <a:ext cx="3169008" cy="48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1" rIns="92122" bIns="46061" numCol="1" anchor="t" anchorCtr="0" compatLnSpc="1">
            <a:prstTxWarp prst="textNoShape">
              <a:avLst/>
            </a:prstTxWarp>
          </a:bodyPr>
          <a:lstStyle>
            <a:lvl1pPr algn="l" defTabSz="922166">
              <a:defRPr sz="1300"/>
            </a:lvl1pPr>
          </a:lstStyle>
          <a:p>
            <a:pPr>
              <a:defRPr/>
            </a:pPr>
            <a:endParaRPr lang="de-DE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26720" y="9119598"/>
            <a:ext cx="316900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1" rIns="92122" bIns="46061" numCol="1" anchor="b" anchorCtr="0" compatLnSpc="1">
            <a:prstTxWarp prst="textNoShape">
              <a:avLst/>
            </a:prstTxWarp>
          </a:bodyPr>
          <a:lstStyle>
            <a:lvl1pPr algn="l" defTabSz="922166">
              <a:defRPr sz="1300"/>
            </a:lvl1pPr>
          </a:lstStyle>
          <a:p>
            <a:pPr>
              <a:defRPr/>
            </a:pPr>
            <a:endParaRPr lang="de-DE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17380" y="9119598"/>
            <a:ext cx="316900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1" rIns="92122" bIns="46061" numCol="1" anchor="b" anchorCtr="0" compatLnSpc="1">
            <a:prstTxWarp prst="textNoShape">
              <a:avLst/>
            </a:prstTxWarp>
          </a:bodyPr>
          <a:lstStyle>
            <a:lvl1pPr algn="r" defTabSz="922166">
              <a:defRPr sz="1300"/>
            </a:lvl1pPr>
          </a:lstStyle>
          <a:p>
            <a:pPr>
              <a:defRPr/>
            </a:pPr>
            <a:fld id="{B41BA6D9-2DBB-4454-9275-3B2632959E23}" type="slidenum">
              <a:rPr lang="de-DE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>
                <a:defRPr/>
              </a:pPr>
              <a:t>‹#›</a:t>
            </a:fld>
            <a:endParaRPr lang="de-DE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2" descr="\\Mac\Home\Downloads\mgm Logo\mgm Logo 2016 RGB SM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93" y="249475"/>
            <a:ext cx="716676" cy="2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14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00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1" rIns="92122" bIns="46061" numCol="1" anchor="t" anchorCtr="0" compatLnSpc="1">
            <a:prstTxWarp prst="textNoShape">
              <a:avLst/>
            </a:prstTxWarp>
          </a:bodyPr>
          <a:lstStyle>
            <a:lvl1pPr algn="l" defTabSz="922166"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484" y="1"/>
            <a:ext cx="316900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1" rIns="92122" bIns="46061" numCol="1" anchor="t" anchorCtr="0" compatLnSpc="1">
            <a:prstTxWarp prst="textNoShape">
              <a:avLst/>
            </a:prstTxWarp>
          </a:bodyPr>
          <a:lstStyle>
            <a:lvl1pPr algn="r" defTabSz="922166"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2188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81" y="4561342"/>
            <a:ext cx="5852843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1" rIns="92122" bIns="46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598"/>
            <a:ext cx="316900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1" rIns="92122" bIns="46061" numCol="1" anchor="b" anchorCtr="0" compatLnSpc="1">
            <a:prstTxWarp prst="textNoShape">
              <a:avLst/>
            </a:prstTxWarp>
          </a:bodyPr>
          <a:lstStyle>
            <a:lvl1pPr algn="l" defTabSz="922166"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484" y="9119598"/>
            <a:ext cx="316900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1" rIns="92122" bIns="46061" numCol="1" anchor="b" anchorCtr="0" compatLnSpc="1">
            <a:prstTxWarp prst="textNoShape">
              <a:avLst/>
            </a:prstTxWarp>
          </a:bodyPr>
          <a:lstStyle>
            <a:lvl1pPr algn="r" defTabSz="922166"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8726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974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84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053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502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112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60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7039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33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429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Opened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first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office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Da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Nang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in 2016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second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office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 end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2017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Over 100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employees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Da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Nang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Working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internatinally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/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Colleagues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travelling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Europe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around</a:t>
            </a:r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lot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extracurricular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activities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climbing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running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&amp;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marathon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BBQ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rooftop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summer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trip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Phong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Nha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etc.)</a:t>
            </a:r>
          </a:p>
          <a:p>
            <a:pPr lvl="0"/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7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3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371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732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2950"/>
            <a:ext cx="6618287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52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37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65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1108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220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970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8650" lvl="2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01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2388" cy="36020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FF2BC-F68A-4EB6-9E3E-3C5BE7030B7B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21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44868" y="4498060"/>
            <a:ext cx="10435535" cy="390525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SzTx/>
              <a:buFont typeface="Wingdings" pitchFamily="2" charset="2"/>
              <a:buNone/>
              <a:tabLst/>
              <a:defRPr sz="2800" b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61800" y="4930141"/>
            <a:ext cx="10423558" cy="240348"/>
          </a:xfrm>
        </p:spPr>
        <p:txBody>
          <a:bodyPr anchor="ctr"/>
          <a:lstStyle>
            <a:lvl1pPr marL="0" indent="0">
              <a:buNone/>
              <a:defRPr sz="1200" b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54393" y="5281613"/>
            <a:ext cx="10441136" cy="962342"/>
          </a:xfrm>
        </p:spPr>
        <p:txBody>
          <a:bodyPr/>
          <a:lstStyle>
            <a:lvl1pPr marL="0" indent="0">
              <a:buNone/>
              <a:defRPr sz="9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Name 1</a:t>
            </a:r>
            <a:br>
              <a:rPr lang="de-DE" dirty="0"/>
            </a:br>
            <a:r>
              <a:rPr lang="de-DE" dirty="0"/>
              <a:t>Name 2</a:t>
            </a:r>
            <a:br>
              <a:rPr lang="de-DE" dirty="0"/>
            </a:br>
            <a:br>
              <a:rPr lang="de-DE" dirty="0"/>
            </a:br>
            <a:r>
              <a:rPr lang="de-DE" dirty="0"/>
              <a:t>Location, Date</a:t>
            </a:r>
            <a:endParaRPr lang="en-US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273203" y="5286294"/>
            <a:ext cx="81051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  <a:defRPr/>
            </a:pPr>
            <a:r>
              <a:rPr lang="de-DE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München    Aachen    Bamberg</a:t>
            </a:r>
            <a:r>
              <a:rPr lang="de-DE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de-DE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Berlin    </a:t>
            </a:r>
            <a:r>
              <a:rPr lang="de-DE" sz="8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Boswil</a:t>
            </a:r>
            <a:r>
              <a:rPr lang="de-DE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de-DE" sz="8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Đà</a:t>
            </a:r>
            <a:r>
              <a:rPr lang="de-DE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8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Nẵng</a:t>
            </a:r>
            <a:r>
              <a:rPr lang="de-DE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Dresden    Grenoble</a:t>
            </a:r>
            <a:r>
              <a:rPr lang="de-DE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de-DE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Hamburg    Köln    Leipzig    Nürnberg    Prag   Stuttgart</a:t>
            </a:r>
            <a:r>
              <a:rPr lang="de-DE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Washington   Zug</a:t>
            </a:r>
            <a:endParaRPr lang="de-DE" sz="800" b="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97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350963"/>
            <a:ext cx="11202894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1623" y="346075"/>
            <a:ext cx="11214847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0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57200" y="1350963"/>
            <a:ext cx="5508000" cy="45259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47925" y="1350963"/>
            <a:ext cx="5508000" cy="45259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89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08168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pro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6131858" y="-2116"/>
            <a:ext cx="6060141" cy="68601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51623" y="346075"/>
            <a:ext cx="5513577" cy="490538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57200" y="1350963"/>
            <a:ext cx="5508000" cy="45259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1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05150"/>
            <a:ext cx="12192000" cy="6477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134802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5600" y="397510"/>
            <a:ext cx="11214847" cy="490538"/>
          </a:xfrm>
        </p:spPr>
        <p:txBody>
          <a:bodyPr lIns="0" t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sz="quarter" idx="10" hasCustomPrompt="1"/>
          </p:nvPr>
        </p:nvSpPr>
        <p:spPr>
          <a:xfrm>
            <a:off x="540000" y="186737"/>
            <a:ext cx="11214847" cy="237067"/>
          </a:xfrm>
        </p:spPr>
        <p:txBody>
          <a:bodyPr lIns="0" tIns="0"/>
          <a:lstStyle>
            <a:lvl1pPr marL="0" indent="0">
              <a:buNone/>
              <a:defRPr sz="900" baseline="0">
                <a:solidFill>
                  <a:schemeClr val="accent5"/>
                </a:solidFill>
              </a:defRPr>
            </a:lvl1pPr>
            <a:lvl2pPr marL="360000" indent="0">
              <a:buNone/>
              <a:defRPr/>
            </a:lvl2pPr>
            <a:lvl3pPr marL="718650" indent="0">
              <a:buNone/>
              <a:defRPr/>
            </a:lvl3pPr>
            <a:lvl4pPr marL="1078650" indent="0">
              <a:buNone/>
              <a:defRPr/>
            </a:lvl4pPr>
            <a:lvl5pPr marL="1438650" indent="0">
              <a:buNone/>
              <a:defRPr/>
            </a:lvl5pPr>
          </a:lstStyle>
          <a:p>
            <a:pPr lvl="0"/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1791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0963"/>
            <a:ext cx="11202894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1623" y="346075"/>
            <a:ext cx="11214847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pic>
        <p:nvPicPr>
          <p:cNvPr id="1026" name="Picture 2" descr="\\Mac\Home\Downloads\mgm Logo\mgm Logo 2016 RGB SMAL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73" y="6348654"/>
            <a:ext cx="716676" cy="2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 bwMode="white">
          <a:xfrm>
            <a:off x="9875024" y="6399799"/>
            <a:ext cx="1276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fld id="{345ABF35-60D8-4A22-A03C-5265C6E04243}" type="datetime1">
              <a:rPr lang="de-DE" sz="800" kern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14.06.19</a:t>
            </a:fld>
            <a:endParaRPr lang="de-DE" sz="800" kern="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 bwMode="white">
          <a:xfrm>
            <a:off x="10799963" y="6399799"/>
            <a:ext cx="97015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fld id="{619CC47D-FBBA-431D-ABC3-1AA846F61AF7}" type="slidenum">
              <a:rPr lang="de-DE" sz="800" kern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de-DE" sz="800" kern="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7" r:id="rId3"/>
    <p:sldLayoutId id="2147484063" r:id="rId4"/>
    <p:sldLayoutId id="2147484066" r:id="rId5"/>
    <p:sldLayoutId id="2147484065" r:id="rId6"/>
    <p:sldLayoutId id="2147484068" r:id="rId7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 baseline="0">
          <a:solidFill>
            <a:schemeClr val="accent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ts val="0"/>
        </a:spcBef>
        <a:spcAft>
          <a:spcPts val="600"/>
        </a:spcAft>
        <a:buClr>
          <a:srgbClr val="999999"/>
        </a:buClr>
        <a:buFont typeface="Wingdings" pitchFamily="2" charset="2"/>
        <a:buChar char="§"/>
        <a:defRPr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44400" indent="-284400" algn="l" rtl="0" eaLnBrk="1" fontAlgn="base" hangingPunct="1">
        <a:spcBef>
          <a:spcPts val="0"/>
        </a:spcBef>
        <a:spcAft>
          <a:spcPts val="600"/>
        </a:spcAft>
        <a:buClr>
          <a:srgbClr val="999999"/>
        </a:buClr>
        <a:buFont typeface="Wingdings" pitchFamily="2" charset="2"/>
        <a:buChar char="§"/>
        <a:defRPr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04400" indent="-285750" algn="l" rtl="0" eaLnBrk="1" fontAlgn="base" hangingPunct="1">
        <a:spcBef>
          <a:spcPts val="0"/>
        </a:spcBef>
        <a:spcAft>
          <a:spcPts val="600"/>
        </a:spcAft>
        <a:buClr>
          <a:srgbClr val="999999"/>
        </a:buClr>
        <a:buFont typeface="Wingdings" pitchFamily="2" charset="2"/>
        <a:buChar char="§"/>
        <a:defRPr lang="en-US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64400" indent="-285750" algn="l" rtl="0" eaLnBrk="1" fontAlgn="base" hangingPunct="1">
        <a:spcBef>
          <a:spcPts val="0"/>
        </a:spcBef>
        <a:spcAft>
          <a:spcPts val="600"/>
        </a:spcAft>
        <a:buClr>
          <a:srgbClr val="999999"/>
        </a:buClr>
        <a:buFont typeface="Wingdings" pitchFamily="2" charset="2"/>
        <a:buChar char="§"/>
        <a:defRPr lang="en-US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724400" indent="-285750" algn="l" rtl="0" eaLnBrk="1" fontAlgn="base" hangingPunct="1">
        <a:spcBef>
          <a:spcPts val="0"/>
        </a:spcBef>
        <a:spcAft>
          <a:spcPts val="600"/>
        </a:spcAft>
        <a:buClr>
          <a:srgbClr val="999999"/>
        </a:buClr>
        <a:buFont typeface="Wingdings" pitchFamily="2" charset="2"/>
        <a:buChar char="§"/>
        <a:defRPr lang="en-US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341563" indent="-228600" algn="l" rtl="0" eaLnBrk="1" fontAlgn="base" hangingPunct="1">
        <a:spcBef>
          <a:spcPct val="20000"/>
        </a:spcBef>
        <a:spcAft>
          <a:spcPct val="0"/>
        </a:spcAft>
        <a:buClr>
          <a:srgbClr val="003370"/>
        </a:buClr>
        <a:buFont typeface="Arial" charset="0"/>
        <a:buChar char="»"/>
        <a:defRPr>
          <a:solidFill>
            <a:schemeClr val="tx1"/>
          </a:solidFill>
          <a:latin typeface="+mn-lt"/>
        </a:defRPr>
      </a:lvl6pPr>
      <a:lvl7pPr marL="2798763" indent="-228600" algn="l" rtl="0" eaLnBrk="1" fontAlgn="base" hangingPunct="1">
        <a:spcBef>
          <a:spcPct val="20000"/>
        </a:spcBef>
        <a:spcAft>
          <a:spcPct val="0"/>
        </a:spcAft>
        <a:buClr>
          <a:srgbClr val="003370"/>
        </a:buClr>
        <a:buFont typeface="Arial" charset="0"/>
        <a:buChar char="»"/>
        <a:defRPr>
          <a:solidFill>
            <a:schemeClr val="tx1"/>
          </a:solidFill>
          <a:latin typeface="+mn-lt"/>
        </a:defRPr>
      </a:lvl7pPr>
      <a:lvl8pPr marL="3255963" indent="-228600" algn="l" rtl="0" eaLnBrk="1" fontAlgn="base" hangingPunct="1">
        <a:spcBef>
          <a:spcPct val="20000"/>
        </a:spcBef>
        <a:spcAft>
          <a:spcPct val="0"/>
        </a:spcAft>
        <a:buClr>
          <a:srgbClr val="003370"/>
        </a:buClr>
        <a:buFont typeface="Arial" charset="0"/>
        <a:buChar char="»"/>
        <a:defRPr>
          <a:solidFill>
            <a:schemeClr val="tx1"/>
          </a:solidFill>
          <a:latin typeface="+mn-lt"/>
        </a:defRPr>
      </a:lvl8pPr>
      <a:lvl9pPr marL="3713163" indent="-228600" algn="l" rtl="0" eaLnBrk="1" fontAlgn="base" hangingPunct="1">
        <a:spcBef>
          <a:spcPct val="20000"/>
        </a:spcBef>
        <a:spcAft>
          <a:spcPct val="0"/>
        </a:spcAft>
        <a:buClr>
          <a:srgbClr val="003370"/>
        </a:buClr>
        <a:buFont typeface="Arial" charset="0"/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tiff"/><Relationship Id="rId10" Type="http://schemas.openxmlformats.org/officeDocument/2006/relationships/image" Target="../media/image18.tiff"/><Relationship Id="rId4" Type="http://schemas.openxmlformats.org/officeDocument/2006/relationships/image" Target="../media/image10.tiff"/><Relationship Id="rId9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XSS_(Cross_Site_Scripting)_Prevention_Cheat_Shee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hub.com/khanhhongpham/google-io-dana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2949850" y="3662689"/>
            <a:ext cx="6463995" cy="390525"/>
          </a:xfrm>
        </p:spPr>
        <p:txBody>
          <a:bodyPr/>
          <a:lstStyle/>
          <a:p>
            <a:r>
              <a:rPr lang="de-DE" sz="3200" dirty="0"/>
              <a:t>Docker Security in Google Cloud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63182" y="5002250"/>
            <a:ext cx="10423558" cy="240348"/>
          </a:xfrm>
        </p:spPr>
        <p:txBody>
          <a:bodyPr/>
          <a:lstStyle/>
          <a:p>
            <a:r>
              <a:rPr lang="de-DE" sz="1800" dirty="0" err="1"/>
              <a:t>Phạm</a:t>
            </a:r>
            <a:r>
              <a:rPr lang="de-DE" sz="1800" dirty="0"/>
              <a:t> </a:t>
            </a:r>
            <a:r>
              <a:rPr lang="de-DE" sz="1800" dirty="0" err="1"/>
              <a:t>Hồng</a:t>
            </a:r>
            <a:r>
              <a:rPr lang="de-DE" sz="1800" dirty="0"/>
              <a:t> </a:t>
            </a:r>
            <a:r>
              <a:rPr lang="de-DE" sz="1800" dirty="0" err="1"/>
              <a:t>Khánh</a:t>
            </a:r>
            <a:endParaRPr lang="de-DE" sz="180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Picture 2" descr="\\Mac\Home\Downloads\mgm Logo\mgm Logo tp 2016 RGB SMAL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51"/>
          <a:stretch/>
        </p:blipFill>
        <p:spPr bwMode="auto">
          <a:xfrm>
            <a:off x="940982" y="756353"/>
            <a:ext cx="1607908" cy="53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72AC20-5A89-BE42-B11E-B5F2F0788824}"/>
              </a:ext>
            </a:extLst>
          </p:cNvPr>
          <p:cNvSpPr txBox="1"/>
          <p:nvPr/>
        </p:nvSpPr>
        <p:spPr bwMode="white">
          <a:xfrm>
            <a:off x="2518633" y="5365214"/>
            <a:ext cx="1847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4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9B771-6CB2-EE4A-8DAE-E0D9B5C20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819" y="1703219"/>
            <a:ext cx="1946095" cy="171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BA3BA-E509-1B48-894A-119D09725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827" y="1635431"/>
            <a:ext cx="1932393" cy="16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20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CDCD99F-4BEE-9245-B4C8-145536E63F98}"/>
              </a:ext>
            </a:extLst>
          </p:cNvPr>
          <p:cNvSpPr/>
          <p:nvPr/>
        </p:nvSpPr>
        <p:spPr bwMode="auto">
          <a:xfrm>
            <a:off x="2066637" y="1178718"/>
            <a:ext cx="7672387" cy="5321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HOST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F20B7859-6D5C-4A4F-B42E-4C17E65552E0}"/>
              </a:ext>
            </a:extLst>
          </p:cNvPr>
          <p:cNvSpPr/>
          <p:nvPr/>
        </p:nvSpPr>
        <p:spPr bwMode="auto">
          <a:xfrm>
            <a:off x="5337727" y="1398588"/>
            <a:ext cx="4144122" cy="2157412"/>
          </a:xfrm>
          <a:prstGeom prst="cloud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552DDFC4-E2D2-314E-BCE5-EA8A9203B543}"/>
              </a:ext>
            </a:extLst>
          </p:cNvPr>
          <p:cNvSpPr/>
          <p:nvPr/>
        </p:nvSpPr>
        <p:spPr bwMode="auto">
          <a:xfrm>
            <a:off x="2335294" y="3150789"/>
            <a:ext cx="1643063" cy="178197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B6796514-4D3D-EC45-9E33-007A10594A7A}"/>
              </a:ext>
            </a:extLst>
          </p:cNvPr>
          <p:cNvSpPr/>
          <p:nvPr/>
        </p:nvSpPr>
        <p:spPr bwMode="auto">
          <a:xfrm>
            <a:off x="3201371" y="3429395"/>
            <a:ext cx="2081076" cy="178197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de-D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CONTAINERS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BB3B076D-B41E-7E4E-98C5-60D8DC47BF4B}"/>
              </a:ext>
            </a:extLst>
          </p:cNvPr>
          <p:cNvSpPr/>
          <p:nvPr/>
        </p:nvSpPr>
        <p:spPr bwMode="auto">
          <a:xfrm>
            <a:off x="6052850" y="4614068"/>
            <a:ext cx="2171700" cy="1328738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A2B73319-7699-C149-AE93-660998CB30F4}"/>
              </a:ext>
            </a:extLst>
          </p:cNvPr>
          <p:cNvSpPr/>
          <p:nvPr/>
        </p:nvSpPr>
        <p:spPr bwMode="auto">
          <a:xfrm>
            <a:off x="9896559" y="2777332"/>
            <a:ext cx="2070004" cy="1636712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4AD07A-FD06-FD4C-9A0C-D2EEA52926D7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 bwMode="auto">
          <a:xfrm flipH="1">
            <a:off x="8224550" y="3800277"/>
            <a:ext cx="1672009" cy="147816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6D3B10-B930-3146-9FB7-036287725784}"/>
              </a:ext>
            </a:extLst>
          </p:cNvPr>
          <p:cNvCxnSpPr>
            <a:cxnSpLocks/>
            <a:stCxn id="23" idx="3"/>
            <a:endCxn id="22" idx="4"/>
          </p:cNvCxnSpPr>
          <p:nvPr/>
        </p:nvCxnSpPr>
        <p:spPr bwMode="auto">
          <a:xfrm flipH="1" flipV="1">
            <a:off x="5282447" y="4320380"/>
            <a:ext cx="770403" cy="958057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22F73E5-ECC0-4243-865C-0D05194C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11" y="5604924"/>
            <a:ext cx="975014" cy="76228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>
          <a:xfrm>
            <a:off x="291812" y="1166019"/>
            <a:ext cx="11202894" cy="4525962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5406" y="343099"/>
            <a:ext cx="11214847" cy="490538"/>
          </a:xfrm>
        </p:spPr>
        <p:txBody>
          <a:bodyPr/>
          <a:lstStyle/>
          <a:p>
            <a:r>
              <a:rPr lang="de-DE" sz="3200" dirty="0"/>
              <a:t>Docker </a:t>
            </a:r>
            <a:r>
              <a:rPr lang="de-DE" sz="3200" dirty="0" err="1"/>
              <a:t>Attack</a:t>
            </a:r>
            <a:r>
              <a:rPr lang="de-DE" sz="3200" dirty="0"/>
              <a:t> </a:t>
            </a:r>
            <a:r>
              <a:rPr lang="de-DE" sz="3200" dirty="0" err="1"/>
              <a:t>Surfaces</a:t>
            </a:r>
            <a:endParaRPr lang="de-DE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D1111F-1718-AD4A-A4BD-E0232CB5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37" y="2965674"/>
            <a:ext cx="1425350" cy="1425350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DB5C81C-9858-8149-9F1B-65F029BF0F5F}"/>
              </a:ext>
            </a:extLst>
          </p:cNvPr>
          <p:cNvCxnSpPr>
            <a:cxnSpLocks/>
          </p:cNvCxnSpPr>
          <p:nvPr/>
        </p:nvCxnSpPr>
        <p:spPr bwMode="auto">
          <a:xfrm>
            <a:off x="1485399" y="3595005"/>
            <a:ext cx="4364251" cy="1670732"/>
          </a:xfrm>
          <a:prstGeom prst="bentConnector3">
            <a:avLst>
              <a:gd name="adj1" fmla="val 3512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DFB060E-4882-2A45-83DE-3C7489D23AFF}"/>
              </a:ext>
            </a:extLst>
          </p:cNvPr>
          <p:cNvCxnSpPr>
            <a:cxnSpLocks/>
          </p:cNvCxnSpPr>
          <p:nvPr/>
        </p:nvCxnSpPr>
        <p:spPr bwMode="auto">
          <a:xfrm>
            <a:off x="1485399" y="3595005"/>
            <a:ext cx="1512772" cy="71267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D9E096-4594-7F48-A6E5-AEB3EF1181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5399" y="1166018"/>
            <a:ext cx="4214232" cy="2428987"/>
          </a:xfrm>
          <a:prstGeom prst="bentConnector4">
            <a:avLst>
              <a:gd name="adj1" fmla="val 4485"/>
              <a:gd name="adj2" fmla="val 109411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8CE6631-A080-2347-933A-B1B61A5F3C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5399" y="2764632"/>
            <a:ext cx="9340863" cy="830373"/>
          </a:xfrm>
          <a:prstGeom prst="bentConnector4">
            <a:avLst>
              <a:gd name="adj1" fmla="val 2179"/>
              <a:gd name="adj2" fmla="val 320238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7E7A4C4F-31AF-0249-B05C-C3D20CFA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39" y="5604924"/>
            <a:ext cx="975014" cy="7622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79118D7-D8A5-2C49-BA5D-E740F206F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467" y="1205957"/>
            <a:ext cx="850305" cy="825777"/>
          </a:xfrm>
          <a:prstGeom prst="rect">
            <a:avLst/>
          </a:prstGeom>
        </p:spPr>
      </p:pic>
      <p:pic>
        <p:nvPicPr>
          <p:cNvPr id="44" name="Shape 336" descr="App-Engine_256px.png">
            <a:extLst>
              <a:ext uri="{FF2B5EF4-FFF2-40B4-BE49-F238E27FC236}">
                <a16:creationId xmlns:a16="http://schemas.microsoft.com/office/drawing/2014/main" id="{1D87C164-ABE3-3E44-836F-314157AF093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5092" b="5092"/>
          <a:stretch/>
        </p:blipFill>
        <p:spPr>
          <a:xfrm>
            <a:off x="4428052" y="1261762"/>
            <a:ext cx="854395" cy="73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38" descr="Compute-Engine_256px.png">
            <a:extLst>
              <a:ext uri="{FF2B5EF4-FFF2-40B4-BE49-F238E27FC236}">
                <a16:creationId xmlns:a16="http://schemas.microsoft.com/office/drawing/2014/main" id="{45C8085B-EF8B-B749-8444-4ADFB8B5E5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5092" b="5092"/>
          <a:stretch/>
        </p:blipFill>
        <p:spPr>
          <a:xfrm>
            <a:off x="2534796" y="1262931"/>
            <a:ext cx="850305" cy="78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340" descr="Container-Registry_256px.png">
            <a:extLst>
              <a:ext uri="{FF2B5EF4-FFF2-40B4-BE49-F238E27FC236}">
                <a16:creationId xmlns:a16="http://schemas.microsoft.com/office/drawing/2014/main" id="{67E48912-32D5-7F43-A8AC-E05569FF6A1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5092" b="5092"/>
          <a:stretch/>
        </p:blipFill>
        <p:spPr>
          <a:xfrm>
            <a:off x="10692082" y="4528551"/>
            <a:ext cx="802623" cy="73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789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80F55DA-5AF5-144C-A122-911E3C95F42B}"/>
              </a:ext>
            </a:extLst>
          </p:cNvPr>
          <p:cNvSpPr/>
          <p:nvPr/>
        </p:nvSpPr>
        <p:spPr bwMode="auto">
          <a:xfrm>
            <a:off x="972539" y="1993899"/>
            <a:ext cx="3890863" cy="4123525"/>
          </a:xfrm>
          <a:prstGeom prst="round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CB5E1D4-1FCC-B04A-8C02-18DAB9B544E0}"/>
              </a:ext>
            </a:extLst>
          </p:cNvPr>
          <p:cNvSpPr/>
          <p:nvPr/>
        </p:nvSpPr>
        <p:spPr bwMode="auto">
          <a:xfrm>
            <a:off x="7015909" y="1889625"/>
            <a:ext cx="3890863" cy="4227800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>
          <a:xfrm>
            <a:off x="386236" y="934507"/>
            <a:ext cx="7450853" cy="121438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dirty="0"/>
              <a:t>Docker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secure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underlying</a:t>
            </a:r>
            <a:r>
              <a:rPr lang="de-DE" sz="2400" dirty="0"/>
              <a:t> host!</a:t>
            </a:r>
          </a:p>
          <a:p>
            <a:pPr marL="0" indent="0">
              <a:buNone/>
            </a:pPr>
            <a:r>
              <a:rPr lang="de-DE" sz="2400" dirty="0"/>
              <a:t>Options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32935" y="360067"/>
            <a:ext cx="11214847" cy="490538"/>
          </a:xfrm>
        </p:spPr>
        <p:txBody>
          <a:bodyPr/>
          <a:lstStyle/>
          <a:p>
            <a:r>
              <a:rPr lang="de-DE" sz="3200" dirty="0"/>
              <a:t>Docker Host 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69E818-8B5B-0542-9F9A-E39FAE1D7252}"/>
              </a:ext>
            </a:extLst>
          </p:cNvPr>
          <p:cNvSpPr/>
          <p:nvPr/>
        </p:nvSpPr>
        <p:spPr bwMode="auto">
          <a:xfrm>
            <a:off x="9207500" y="555625"/>
            <a:ext cx="2187648" cy="10699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C0216-DF03-164A-A14C-008CE750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615" y="850605"/>
            <a:ext cx="975014" cy="7622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335E16-7C77-CA44-AB34-07F6F2BE5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728" y="1903076"/>
            <a:ext cx="1101757" cy="1069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342BD8-F782-C84B-B7E2-D0B2955F9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96" y="2720573"/>
            <a:ext cx="2050726" cy="1810923"/>
          </a:xfrm>
          <a:prstGeom prst="rect">
            <a:avLst/>
          </a:prstGeom>
        </p:spPr>
      </p:pic>
      <p:sp>
        <p:nvSpPr>
          <p:cNvPr id="10" name="Shape 315">
            <a:extLst>
              <a:ext uri="{FF2B5EF4-FFF2-40B4-BE49-F238E27FC236}">
                <a16:creationId xmlns:a16="http://schemas.microsoft.com/office/drawing/2014/main" id="{D9E353D7-E54C-7448-ADF9-517BCFF2EC59}"/>
              </a:ext>
            </a:extLst>
          </p:cNvPr>
          <p:cNvSpPr txBox="1"/>
          <p:nvPr/>
        </p:nvSpPr>
        <p:spPr>
          <a:xfrm>
            <a:off x="2108200" y="3851204"/>
            <a:ext cx="1399689" cy="74869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20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Compute Engine</a:t>
            </a:r>
          </a:p>
        </p:txBody>
      </p:sp>
      <p:sp>
        <p:nvSpPr>
          <p:cNvPr id="11" name="Shape 316">
            <a:extLst>
              <a:ext uri="{FF2B5EF4-FFF2-40B4-BE49-F238E27FC236}">
                <a16:creationId xmlns:a16="http://schemas.microsoft.com/office/drawing/2014/main" id="{2DE23BEB-4B31-B443-B51A-5274D8BDFD77}"/>
              </a:ext>
            </a:extLst>
          </p:cNvPr>
          <p:cNvSpPr txBox="1"/>
          <p:nvPr/>
        </p:nvSpPr>
        <p:spPr>
          <a:xfrm>
            <a:off x="9389896" y="4591765"/>
            <a:ext cx="1157881" cy="46012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20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App Engine</a:t>
            </a:r>
          </a:p>
        </p:txBody>
      </p:sp>
      <p:sp>
        <p:nvSpPr>
          <p:cNvPr id="12" name="Shape 317">
            <a:extLst>
              <a:ext uri="{FF2B5EF4-FFF2-40B4-BE49-F238E27FC236}">
                <a16:creationId xmlns:a16="http://schemas.microsoft.com/office/drawing/2014/main" id="{25F5267D-D3EA-F041-9591-8F6699B7DD93}"/>
              </a:ext>
            </a:extLst>
          </p:cNvPr>
          <p:cNvSpPr txBox="1"/>
          <p:nvPr/>
        </p:nvSpPr>
        <p:spPr>
          <a:xfrm>
            <a:off x="9098969" y="2917386"/>
            <a:ext cx="1735540" cy="46012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20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Kubernetes</a:t>
            </a:r>
          </a:p>
        </p:txBody>
      </p:sp>
      <p:pic>
        <p:nvPicPr>
          <p:cNvPr id="14" name="Shape 336" descr="App-Engine_256px.png">
            <a:extLst>
              <a:ext uri="{FF2B5EF4-FFF2-40B4-BE49-F238E27FC236}">
                <a16:creationId xmlns:a16="http://schemas.microsoft.com/office/drawing/2014/main" id="{AE71FF9F-1FE7-A44B-801B-DCE3431EA2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5092" b="5092"/>
          <a:stretch/>
        </p:blipFill>
        <p:spPr>
          <a:xfrm>
            <a:off x="9352181" y="3480492"/>
            <a:ext cx="1014967" cy="99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38" descr="Compute-Engine_256px.png">
            <a:extLst>
              <a:ext uri="{FF2B5EF4-FFF2-40B4-BE49-F238E27FC236}">
                <a16:creationId xmlns:a16="http://schemas.microsoft.com/office/drawing/2014/main" id="{71C585E1-2C45-AC4C-A5F6-B16E0E8FFC8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5092" b="5092"/>
          <a:stretch/>
        </p:blipFill>
        <p:spPr>
          <a:xfrm>
            <a:off x="2175690" y="2711787"/>
            <a:ext cx="1278095" cy="109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B5EE1F-5D06-7549-89D3-AE9776160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8395" y="2747354"/>
            <a:ext cx="1101757" cy="1101757"/>
          </a:xfrm>
          <a:prstGeom prst="rect">
            <a:avLst/>
          </a:prstGeom>
        </p:spPr>
      </p:pic>
      <p:sp>
        <p:nvSpPr>
          <p:cNvPr id="19" name="Shape 317">
            <a:extLst>
              <a:ext uri="{FF2B5EF4-FFF2-40B4-BE49-F238E27FC236}">
                <a16:creationId xmlns:a16="http://schemas.microsoft.com/office/drawing/2014/main" id="{E4D44025-61EF-1542-9951-80D8FC640848}"/>
              </a:ext>
            </a:extLst>
          </p:cNvPr>
          <p:cNvSpPr txBox="1"/>
          <p:nvPr/>
        </p:nvSpPr>
        <p:spPr>
          <a:xfrm>
            <a:off x="7373560" y="3836558"/>
            <a:ext cx="1436135" cy="46012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20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Run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71E50-C87C-144F-B010-D4D929AD0F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5429" y="4804409"/>
            <a:ext cx="1131821" cy="1470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A103A-C628-3547-B9B7-61C626C05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7747" y="5049897"/>
            <a:ext cx="953980" cy="95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2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CDCD99F-4BEE-9245-B4C8-145536E63F98}"/>
              </a:ext>
            </a:extLst>
          </p:cNvPr>
          <p:cNvSpPr/>
          <p:nvPr/>
        </p:nvSpPr>
        <p:spPr bwMode="auto">
          <a:xfrm>
            <a:off x="2066637" y="1178718"/>
            <a:ext cx="7672387" cy="5321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HOST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F20B7859-6D5C-4A4F-B42E-4C17E65552E0}"/>
              </a:ext>
            </a:extLst>
          </p:cNvPr>
          <p:cNvSpPr/>
          <p:nvPr/>
        </p:nvSpPr>
        <p:spPr bwMode="auto">
          <a:xfrm>
            <a:off x="5337727" y="1398588"/>
            <a:ext cx="4144122" cy="2157412"/>
          </a:xfrm>
          <a:prstGeom prst="cloud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552DDFC4-E2D2-314E-BCE5-EA8A9203B543}"/>
              </a:ext>
            </a:extLst>
          </p:cNvPr>
          <p:cNvSpPr/>
          <p:nvPr/>
        </p:nvSpPr>
        <p:spPr bwMode="auto">
          <a:xfrm>
            <a:off x="2335294" y="3150789"/>
            <a:ext cx="1643063" cy="178197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B6796514-4D3D-EC45-9E33-007A10594A7A}"/>
              </a:ext>
            </a:extLst>
          </p:cNvPr>
          <p:cNvSpPr/>
          <p:nvPr/>
        </p:nvSpPr>
        <p:spPr bwMode="auto">
          <a:xfrm>
            <a:off x="3201371" y="3429395"/>
            <a:ext cx="2081076" cy="178197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de-D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CONTAINERS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BB3B076D-B41E-7E4E-98C5-60D8DC47BF4B}"/>
              </a:ext>
            </a:extLst>
          </p:cNvPr>
          <p:cNvSpPr/>
          <p:nvPr/>
        </p:nvSpPr>
        <p:spPr bwMode="auto">
          <a:xfrm>
            <a:off x="6052850" y="4614068"/>
            <a:ext cx="2171700" cy="1328738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A2B73319-7699-C149-AE93-660998CB30F4}"/>
              </a:ext>
            </a:extLst>
          </p:cNvPr>
          <p:cNvSpPr/>
          <p:nvPr/>
        </p:nvSpPr>
        <p:spPr bwMode="auto">
          <a:xfrm>
            <a:off x="9896559" y="2777332"/>
            <a:ext cx="2070004" cy="1636712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4AD07A-FD06-FD4C-9A0C-D2EEA52926D7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 bwMode="auto">
          <a:xfrm flipH="1">
            <a:off x="8224550" y="3800277"/>
            <a:ext cx="1672009" cy="147816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6D3B10-B930-3146-9FB7-036287725784}"/>
              </a:ext>
            </a:extLst>
          </p:cNvPr>
          <p:cNvCxnSpPr>
            <a:cxnSpLocks/>
            <a:stCxn id="23" idx="3"/>
            <a:endCxn id="22" idx="4"/>
          </p:cNvCxnSpPr>
          <p:nvPr/>
        </p:nvCxnSpPr>
        <p:spPr bwMode="auto">
          <a:xfrm flipH="1" flipV="1">
            <a:off x="5282447" y="4320380"/>
            <a:ext cx="770403" cy="958057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22F73E5-ECC0-4243-865C-0D05194C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11" y="5604924"/>
            <a:ext cx="975014" cy="76228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>
          <a:xfrm>
            <a:off x="291812" y="1166019"/>
            <a:ext cx="11202894" cy="4525962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5406" y="343099"/>
            <a:ext cx="11214847" cy="490538"/>
          </a:xfrm>
        </p:spPr>
        <p:txBody>
          <a:bodyPr/>
          <a:lstStyle/>
          <a:p>
            <a:r>
              <a:rPr lang="de-DE" sz="3200" dirty="0"/>
              <a:t>Docker </a:t>
            </a:r>
            <a:r>
              <a:rPr lang="de-DE" sz="3200" dirty="0" err="1"/>
              <a:t>Attack</a:t>
            </a:r>
            <a:r>
              <a:rPr lang="de-DE" sz="3200" dirty="0"/>
              <a:t> </a:t>
            </a:r>
            <a:r>
              <a:rPr lang="de-DE" sz="3200" dirty="0" err="1"/>
              <a:t>Surfaces</a:t>
            </a:r>
            <a:endParaRPr lang="de-DE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D1111F-1718-AD4A-A4BD-E0232CB5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37" y="2965674"/>
            <a:ext cx="1425350" cy="1425350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DB5C81C-9858-8149-9F1B-65F029BF0F5F}"/>
              </a:ext>
            </a:extLst>
          </p:cNvPr>
          <p:cNvCxnSpPr>
            <a:cxnSpLocks/>
          </p:cNvCxnSpPr>
          <p:nvPr/>
        </p:nvCxnSpPr>
        <p:spPr bwMode="auto">
          <a:xfrm>
            <a:off x="1485399" y="3595005"/>
            <a:ext cx="4364251" cy="1670732"/>
          </a:xfrm>
          <a:prstGeom prst="bentConnector3">
            <a:avLst>
              <a:gd name="adj1" fmla="val 3512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DFB060E-4882-2A45-83DE-3C7489D23AFF}"/>
              </a:ext>
            </a:extLst>
          </p:cNvPr>
          <p:cNvCxnSpPr>
            <a:cxnSpLocks/>
          </p:cNvCxnSpPr>
          <p:nvPr/>
        </p:nvCxnSpPr>
        <p:spPr bwMode="auto">
          <a:xfrm>
            <a:off x="1485399" y="3595005"/>
            <a:ext cx="1512772" cy="71267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D9E096-4594-7F48-A6E5-AEB3EF1181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5399" y="1166018"/>
            <a:ext cx="4214232" cy="2428987"/>
          </a:xfrm>
          <a:prstGeom prst="bentConnector4">
            <a:avLst>
              <a:gd name="adj1" fmla="val 4485"/>
              <a:gd name="adj2" fmla="val 109411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8CE6631-A080-2347-933A-B1B61A5F3C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5399" y="2764632"/>
            <a:ext cx="9340863" cy="830373"/>
          </a:xfrm>
          <a:prstGeom prst="bentConnector4">
            <a:avLst>
              <a:gd name="adj1" fmla="val 2179"/>
              <a:gd name="adj2" fmla="val 320238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7E7A4C4F-31AF-0249-B05C-C3D20CFA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39" y="5604924"/>
            <a:ext cx="975014" cy="7622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79118D7-D8A5-2C49-BA5D-E740F206F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467" y="1205957"/>
            <a:ext cx="850305" cy="825777"/>
          </a:xfrm>
          <a:prstGeom prst="rect">
            <a:avLst/>
          </a:prstGeom>
        </p:spPr>
      </p:pic>
      <p:pic>
        <p:nvPicPr>
          <p:cNvPr id="44" name="Shape 336" descr="App-Engine_256px.png">
            <a:extLst>
              <a:ext uri="{FF2B5EF4-FFF2-40B4-BE49-F238E27FC236}">
                <a16:creationId xmlns:a16="http://schemas.microsoft.com/office/drawing/2014/main" id="{1D87C164-ABE3-3E44-836F-314157AF093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5092" b="5092"/>
          <a:stretch/>
        </p:blipFill>
        <p:spPr>
          <a:xfrm>
            <a:off x="4428052" y="1261762"/>
            <a:ext cx="854395" cy="73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38" descr="Compute-Engine_256px.png">
            <a:extLst>
              <a:ext uri="{FF2B5EF4-FFF2-40B4-BE49-F238E27FC236}">
                <a16:creationId xmlns:a16="http://schemas.microsoft.com/office/drawing/2014/main" id="{45C8085B-EF8B-B749-8444-4ADFB8B5E5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5092" b="5092"/>
          <a:stretch/>
        </p:blipFill>
        <p:spPr>
          <a:xfrm>
            <a:off x="2534796" y="1262931"/>
            <a:ext cx="850305" cy="78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340" descr="Container-Registry_256px.png">
            <a:extLst>
              <a:ext uri="{FF2B5EF4-FFF2-40B4-BE49-F238E27FC236}">
                <a16:creationId xmlns:a16="http://schemas.microsoft.com/office/drawing/2014/main" id="{67E48912-32D5-7F43-A8AC-E05569FF6A1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5092" b="5092"/>
          <a:stretch/>
        </p:blipFill>
        <p:spPr>
          <a:xfrm>
            <a:off x="10692082" y="4528551"/>
            <a:ext cx="802623" cy="73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158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>
          <a:xfrm>
            <a:off x="222467" y="1177112"/>
            <a:ext cx="2690550" cy="490538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/>
              <a:t>Secure </a:t>
            </a:r>
            <a:r>
              <a:rPr lang="de-DE" sz="2400" dirty="0" err="1"/>
              <a:t>defaults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22467" y="302002"/>
            <a:ext cx="11214847" cy="490538"/>
          </a:xfrm>
        </p:spPr>
        <p:txBody>
          <a:bodyPr/>
          <a:lstStyle/>
          <a:p>
            <a:r>
              <a:rPr lang="de-DE" sz="3200" dirty="0"/>
              <a:t>Docker Container Security</a:t>
            </a:r>
          </a:p>
        </p:txBody>
      </p:sp>
      <p:sp>
        <p:nvSpPr>
          <p:cNvPr id="22" name="Textplatzhalter 1">
            <a:extLst>
              <a:ext uri="{FF2B5EF4-FFF2-40B4-BE49-F238E27FC236}">
                <a16:creationId xmlns:a16="http://schemas.microsoft.com/office/drawing/2014/main" id="{77506152-8F87-BE40-B502-13E7E2C68E9D}"/>
              </a:ext>
            </a:extLst>
          </p:cNvPr>
          <p:cNvSpPr txBox="1">
            <a:spLocks/>
          </p:cNvSpPr>
          <p:nvPr/>
        </p:nvSpPr>
        <p:spPr bwMode="auto">
          <a:xfrm>
            <a:off x="222467" y="1667650"/>
            <a:ext cx="363148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44400" indent="-28440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04400" indent="-28575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Wingdings" pitchFamily="2" charset="2"/>
              <a:buChar char="§"/>
              <a:defRPr lang="en-US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64400" indent="-28575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Wingdings" pitchFamily="2" charset="2"/>
              <a:buChar char="§"/>
              <a:defRPr lang="en-US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724400" indent="-28575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Wingdings" pitchFamily="2" charset="2"/>
              <a:buChar char="§"/>
              <a:defRPr lang="en-US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41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70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798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70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255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70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713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70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2400" kern="0" dirty="0"/>
              <a:t>But </a:t>
            </a:r>
            <a:r>
              <a:rPr lang="de-DE" sz="2400" kern="0" dirty="0" err="1"/>
              <a:t>can</a:t>
            </a:r>
            <a:r>
              <a:rPr lang="de-DE" sz="2400" kern="0" dirty="0"/>
              <a:t> </a:t>
            </a:r>
            <a:r>
              <a:rPr lang="de-DE" sz="2400" kern="0" dirty="0" err="1"/>
              <a:t>be</a:t>
            </a:r>
            <a:r>
              <a:rPr lang="de-DE" sz="2400" kern="0" dirty="0"/>
              <a:t> </a:t>
            </a:r>
            <a:r>
              <a:rPr lang="de-DE" sz="2400" kern="0" dirty="0" err="1"/>
              <a:t>more</a:t>
            </a:r>
            <a:r>
              <a:rPr lang="de-DE" sz="2400" kern="0" dirty="0"/>
              <a:t> robust</a:t>
            </a:r>
            <a:endParaRPr lang="de-DE" kern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704D29-DABD-6043-8AD0-4321398F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60" y="1135725"/>
            <a:ext cx="7458892" cy="5477625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14613F4B-1B5E-F345-B9A5-FD3244C32C9B}"/>
              </a:ext>
            </a:extLst>
          </p:cNvPr>
          <p:cNvSpPr/>
          <p:nvPr/>
        </p:nvSpPr>
        <p:spPr bwMode="auto">
          <a:xfrm>
            <a:off x="7463106" y="2940727"/>
            <a:ext cx="1643063" cy="178197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B4C6452E-EFF9-994F-A4FD-2E98A26E1C21}"/>
              </a:ext>
            </a:extLst>
          </p:cNvPr>
          <p:cNvSpPr/>
          <p:nvPr/>
        </p:nvSpPr>
        <p:spPr bwMode="auto">
          <a:xfrm>
            <a:off x="8329183" y="3219333"/>
            <a:ext cx="2081076" cy="178197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de-D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CONTAINERS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0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Docker Container 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D2934-F432-AA4E-9690-58BB793554B4}"/>
              </a:ext>
            </a:extLst>
          </p:cNvPr>
          <p:cNvSpPr txBox="1"/>
          <p:nvPr/>
        </p:nvSpPr>
        <p:spPr bwMode="white">
          <a:xfrm>
            <a:off x="1306286" y="2844503"/>
            <a:ext cx="841683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sz="4400" kern="0" dirty="0" err="1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Privileged</a:t>
            </a:r>
            <a:r>
              <a:rPr lang="de-DE" sz="4400" kern="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Container</a:t>
            </a:r>
          </a:p>
        </p:txBody>
      </p:sp>
    </p:spTree>
    <p:extLst>
      <p:ext uri="{BB962C8B-B14F-4D97-AF65-F5344CB8AC3E}">
        <p14:creationId xmlns:p14="http://schemas.microsoft.com/office/powerpoint/2010/main" val="402613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78822" y="293823"/>
            <a:ext cx="11214847" cy="490538"/>
          </a:xfrm>
        </p:spPr>
        <p:txBody>
          <a:bodyPr/>
          <a:lstStyle/>
          <a:p>
            <a:r>
              <a:rPr lang="de-DE" sz="3200" dirty="0"/>
              <a:t>Docker Container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5054F6-1296-164A-A0F0-AE03369E419B}"/>
              </a:ext>
            </a:extLst>
          </p:cNvPr>
          <p:cNvSpPr/>
          <p:nvPr/>
        </p:nvSpPr>
        <p:spPr bwMode="auto">
          <a:xfrm>
            <a:off x="1341623" y="1055749"/>
            <a:ext cx="9508754" cy="5062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60000" lvl="1" algn="l">
              <a:lnSpc>
                <a:spcPct val="150000"/>
              </a:lnSpc>
            </a:pPr>
            <a:r>
              <a:rPr lang="de-DE" sz="2800" b="1" kern="0" dirty="0"/>
              <a:t>Key Messages</a:t>
            </a:r>
          </a:p>
          <a:p>
            <a:pPr marL="360000" lvl="1" algn="l">
              <a:lnSpc>
                <a:spcPct val="150000"/>
              </a:lnSpc>
            </a:pPr>
            <a:r>
              <a:rPr lang="de-DE" sz="2400" dirty="0"/>
              <a:t>Least </a:t>
            </a:r>
            <a:r>
              <a:rPr lang="de-DE" sz="2400" dirty="0" err="1"/>
              <a:t>privilege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containers</a:t>
            </a:r>
            <a:endParaRPr lang="de-DE" sz="2400" dirty="0"/>
          </a:p>
          <a:p>
            <a:pPr marL="817200" lvl="2" algn="l">
              <a:lnSpc>
                <a:spcPct val="150000"/>
              </a:lnSpc>
            </a:pPr>
            <a:r>
              <a:rPr lang="de-DE" sz="2400" dirty="0"/>
              <a:t>Do not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>
                <a:latin typeface="American Typewriter" panose="02090604020004020304" pitchFamily="18" charset="77"/>
              </a:rPr>
              <a:t>--</a:t>
            </a:r>
            <a:r>
              <a:rPr lang="de-DE" sz="2400" dirty="0" err="1">
                <a:latin typeface="American Typewriter" panose="02090604020004020304" pitchFamily="18" charset="77"/>
              </a:rPr>
              <a:t>privileged</a:t>
            </a:r>
            <a:endParaRPr lang="de-DE" sz="2400" dirty="0">
              <a:latin typeface="American Typewriter" panose="02090604020004020304" pitchFamily="18" charset="77"/>
            </a:endParaRPr>
          </a:p>
          <a:p>
            <a:pPr marL="817200" lvl="2" algn="l">
              <a:lnSpc>
                <a:spcPct val="150000"/>
              </a:lnSpc>
            </a:pPr>
            <a:r>
              <a:rPr lang="de-DE" sz="2400" dirty="0"/>
              <a:t>Docker </a:t>
            </a:r>
            <a:r>
              <a:rPr lang="de-DE" sz="2400" dirty="0" err="1"/>
              <a:t>runs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root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default</a:t>
            </a:r>
            <a:r>
              <a:rPr lang="de-DE" sz="2400" dirty="0"/>
              <a:t> </a:t>
            </a:r>
            <a:r>
              <a:rPr lang="de-DE" sz="2400" dirty="0" err="1">
                <a:latin typeface="American Typewriter" panose="02090604020004020304" pitchFamily="18" charset="77"/>
              </a:rPr>
              <a:t>docker</a:t>
            </a:r>
            <a:r>
              <a:rPr lang="de-DE" sz="2400" dirty="0">
                <a:latin typeface="American Typewriter" panose="02090604020004020304" pitchFamily="18" charset="77"/>
              </a:rPr>
              <a:t> </a:t>
            </a:r>
            <a:r>
              <a:rPr lang="de-DE" sz="2400" dirty="0" err="1">
                <a:latin typeface="American Typewriter" panose="02090604020004020304" pitchFamily="18" charset="77"/>
              </a:rPr>
              <a:t>run</a:t>
            </a:r>
            <a:r>
              <a:rPr lang="de-DE" sz="2400" dirty="0">
                <a:latin typeface="American Typewriter" panose="02090604020004020304" pitchFamily="18" charset="77"/>
              </a:rPr>
              <a:t> --user 1001 &lt;</a:t>
            </a:r>
            <a:r>
              <a:rPr lang="de-DE" sz="2400" dirty="0" err="1">
                <a:latin typeface="American Typewriter" panose="02090604020004020304" pitchFamily="18" charset="77"/>
              </a:rPr>
              <a:t>img</a:t>
            </a:r>
            <a:r>
              <a:rPr lang="de-DE" sz="2400" dirty="0">
                <a:latin typeface="American Typewriter" panose="02090604020004020304" pitchFamily="18" charset="77"/>
              </a:rPr>
              <a:t>&gt;</a:t>
            </a:r>
            <a:endParaRPr lang="de-DE" sz="2400" dirty="0"/>
          </a:p>
          <a:p>
            <a:pPr marL="360000" lvl="1" indent="0" algn="l">
              <a:lnSpc>
                <a:spcPct val="150000"/>
              </a:lnSpc>
              <a:buNone/>
            </a:pP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security</a:t>
            </a:r>
            <a:r>
              <a:rPr lang="de-DE" sz="2400" dirty="0"/>
              <a:t> </a:t>
            </a:r>
            <a:r>
              <a:rPr lang="de-DE" sz="2400" dirty="0" err="1"/>
              <a:t>policies</a:t>
            </a:r>
            <a:endParaRPr lang="de-DE" sz="2400" dirty="0"/>
          </a:p>
          <a:p>
            <a:pPr marL="817200" lvl="2" algn="l">
              <a:lnSpc>
                <a:spcPct val="150000"/>
              </a:lnSpc>
            </a:pPr>
            <a:r>
              <a:rPr lang="de-DE" sz="2400" dirty="0" err="1"/>
              <a:t>Seccomp</a:t>
            </a:r>
            <a:r>
              <a:rPr lang="de-DE" sz="2400" dirty="0"/>
              <a:t> (</a:t>
            </a:r>
            <a:r>
              <a:rPr lang="de-DE" sz="2400" dirty="0" err="1"/>
              <a:t>default</a:t>
            </a:r>
            <a:r>
              <a:rPr lang="de-DE" sz="2400" dirty="0"/>
              <a:t> </a:t>
            </a:r>
            <a:r>
              <a:rPr lang="de-DE" sz="2400" dirty="0" err="1"/>
              <a:t>profile</a:t>
            </a:r>
            <a:r>
              <a:rPr lang="de-DE" sz="2400" dirty="0"/>
              <a:t>)</a:t>
            </a:r>
          </a:p>
          <a:p>
            <a:pPr marL="817200" lvl="2" algn="l">
              <a:lnSpc>
                <a:spcPct val="150000"/>
              </a:lnSpc>
            </a:pPr>
            <a:r>
              <a:rPr lang="de-DE" sz="2400" dirty="0" err="1"/>
              <a:t>AppArmour</a:t>
            </a:r>
            <a:r>
              <a:rPr lang="de-DE" sz="2400" dirty="0"/>
              <a:t>, </a:t>
            </a:r>
            <a:r>
              <a:rPr lang="de-DE" sz="2400" dirty="0" err="1"/>
              <a:t>SELinux</a:t>
            </a:r>
            <a:endParaRPr lang="de-DE" sz="2400" dirty="0"/>
          </a:p>
          <a:p>
            <a:pPr marL="360000" lvl="1" indent="0" algn="l">
              <a:lnSpc>
                <a:spcPct val="150000"/>
              </a:lnSpc>
              <a:buNone/>
            </a:pPr>
            <a:r>
              <a:rPr lang="de-DE" sz="2400" dirty="0"/>
              <a:t>Limit </a:t>
            </a:r>
            <a:r>
              <a:rPr lang="de-DE" sz="2400" dirty="0" err="1"/>
              <a:t>container</a:t>
            </a:r>
            <a:r>
              <a:rPr lang="de-DE" sz="2400" dirty="0"/>
              <a:t> </a:t>
            </a:r>
            <a:r>
              <a:rPr lang="de-DE" sz="2400" dirty="0" err="1"/>
              <a:t>resources</a:t>
            </a:r>
            <a:endParaRPr lang="de-DE" sz="2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37673C-D651-2D4F-8575-4C44ED48495A}"/>
              </a:ext>
            </a:extLst>
          </p:cNvPr>
          <p:cNvSpPr/>
          <p:nvPr/>
        </p:nvSpPr>
        <p:spPr bwMode="auto">
          <a:xfrm>
            <a:off x="2119919" y="5553395"/>
            <a:ext cx="6335384" cy="4977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br>
              <a:rPr lang="de-DE" sz="2000" dirty="0"/>
            </a:br>
            <a:r>
              <a:rPr lang="de-DE" sz="2000" dirty="0" err="1">
                <a:latin typeface="American Typewriter" panose="02090604020004020304" pitchFamily="18" charset="77"/>
              </a:rPr>
              <a:t>docker</a:t>
            </a:r>
            <a:r>
              <a:rPr lang="de-DE" sz="2000" dirty="0">
                <a:latin typeface="American Typewriter" panose="02090604020004020304" pitchFamily="18" charset="77"/>
              </a:rPr>
              <a:t> </a:t>
            </a:r>
            <a:r>
              <a:rPr lang="de-DE" sz="2000" dirty="0" err="1">
                <a:latin typeface="American Typewriter" panose="02090604020004020304" pitchFamily="18" charset="77"/>
              </a:rPr>
              <a:t>run</a:t>
            </a:r>
            <a:r>
              <a:rPr lang="de-DE" sz="2000" dirty="0">
                <a:latin typeface="American Typewriter" panose="02090604020004020304" pitchFamily="18" charset="77"/>
              </a:rPr>
              <a:t> -</a:t>
            </a:r>
            <a:r>
              <a:rPr lang="de-DE" sz="2000" dirty="0" err="1">
                <a:latin typeface="American Typewriter" panose="02090604020004020304" pitchFamily="18" charset="77"/>
              </a:rPr>
              <a:t>it</a:t>
            </a:r>
            <a:r>
              <a:rPr lang="de-DE" sz="2000" dirty="0">
                <a:latin typeface="American Typewriter" panose="02090604020004020304" pitchFamily="18" charset="77"/>
              </a:rPr>
              <a:t> --memory=2G --</a:t>
            </a:r>
            <a:r>
              <a:rPr lang="de-DE" sz="2000" dirty="0" err="1">
                <a:latin typeface="American Typewriter" panose="02090604020004020304" pitchFamily="18" charset="77"/>
              </a:rPr>
              <a:t>cpus</a:t>
            </a:r>
            <a:r>
              <a:rPr lang="de-DE" sz="2000" dirty="0">
                <a:latin typeface="American Typewriter" panose="02090604020004020304" pitchFamily="18" charset="77"/>
              </a:rPr>
              <a:t>=1 </a:t>
            </a:r>
            <a:r>
              <a:rPr lang="de-DE" sz="2000" dirty="0" err="1">
                <a:latin typeface="American Typewriter" panose="02090604020004020304" pitchFamily="18" charset="77"/>
              </a:rPr>
              <a:t>ubuntu</a:t>
            </a:r>
            <a:r>
              <a:rPr lang="de-DE" sz="2000" dirty="0">
                <a:latin typeface="American Typewriter" panose="02090604020004020304" pitchFamily="18" charset="77"/>
              </a:rPr>
              <a:t> </a:t>
            </a:r>
            <a:r>
              <a:rPr lang="de-DE" sz="2000" dirty="0" err="1">
                <a:latin typeface="American Typewriter" panose="02090604020004020304" pitchFamily="18" charset="77"/>
              </a:rPr>
              <a:t>bash</a:t>
            </a:r>
            <a:endParaRPr lang="de-DE" sz="2000" dirty="0">
              <a:latin typeface="American Typewriter" panose="02090604020004020304" pitchFamily="18" charset="7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3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>
          <a:xfrm>
            <a:off x="457599" y="836613"/>
            <a:ext cx="11202894" cy="452596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de-DE" sz="2400" dirty="0"/>
          </a:p>
          <a:p>
            <a:pPr marL="0" indent="0">
              <a:lnSpc>
                <a:spcPct val="150000"/>
              </a:lnSpc>
              <a:buNone/>
            </a:pPr>
            <a:endParaRPr lang="de-DE" sz="2400" dirty="0"/>
          </a:p>
          <a:p>
            <a:pPr lvl="1"/>
            <a:endParaRPr lang="de-DE" sz="2400" dirty="0"/>
          </a:p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BD5725-5B62-B34B-AD7E-B627EDC20DC0}"/>
              </a:ext>
            </a:extLst>
          </p:cNvPr>
          <p:cNvSpPr/>
          <p:nvPr/>
        </p:nvSpPr>
        <p:spPr>
          <a:xfrm>
            <a:off x="600363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30CB5-DE5E-E940-9938-6E02078C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46" y="0"/>
            <a:ext cx="5343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04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>
          <a:xfrm>
            <a:off x="457599" y="836613"/>
            <a:ext cx="11202894" cy="452596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de-DE" sz="2400" dirty="0"/>
          </a:p>
          <a:p>
            <a:pPr marL="0" indent="0">
              <a:lnSpc>
                <a:spcPct val="150000"/>
              </a:lnSpc>
              <a:buNone/>
            </a:pPr>
            <a:endParaRPr lang="de-DE" sz="2400" dirty="0"/>
          </a:p>
          <a:p>
            <a:pPr lvl="1"/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45646" y="261938"/>
            <a:ext cx="11214847" cy="490538"/>
          </a:xfrm>
        </p:spPr>
        <p:txBody>
          <a:bodyPr/>
          <a:lstStyle/>
          <a:p>
            <a:r>
              <a:rPr lang="de-DE" sz="3200" dirty="0" err="1"/>
              <a:t>Application</a:t>
            </a:r>
            <a:r>
              <a:rPr lang="de-DE" sz="3200" dirty="0"/>
              <a:t> 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6C7EC2-B250-884A-819F-402FF8600437}"/>
              </a:ext>
            </a:extLst>
          </p:cNvPr>
          <p:cNvSpPr/>
          <p:nvPr/>
        </p:nvSpPr>
        <p:spPr bwMode="auto">
          <a:xfrm>
            <a:off x="3850200" y="1693228"/>
            <a:ext cx="4405738" cy="276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97200" algn="l">
              <a:lnSpc>
                <a:spcPct val="150000"/>
              </a:lnSpc>
            </a:pPr>
            <a:r>
              <a:rPr lang="de-DE" sz="2800" b="1" kern="0" dirty="0"/>
              <a:t>Key Messages</a:t>
            </a:r>
            <a:endParaRPr lang="de-DE" sz="2800" kern="0" dirty="0"/>
          </a:p>
          <a:p>
            <a:pPr marL="0" indent="0" algn="l">
              <a:lnSpc>
                <a:spcPct val="150000"/>
              </a:lnSpc>
              <a:buNone/>
            </a:pPr>
            <a:r>
              <a:rPr lang="de-DE" sz="2400" dirty="0"/>
              <a:t>Security </a:t>
            </a:r>
            <a:r>
              <a:rPr lang="de-DE" sz="2400" dirty="0" err="1"/>
              <a:t>knowledge</a:t>
            </a:r>
            <a:endParaRPr lang="de-DE" sz="2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de-DE" sz="2400" dirty="0"/>
              <a:t>Penetration Tests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de-DE" sz="2400" dirty="0" err="1"/>
              <a:t>Automated</a:t>
            </a:r>
            <a:r>
              <a:rPr lang="de-DE" sz="2400" dirty="0"/>
              <a:t> </a:t>
            </a:r>
            <a:r>
              <a:rPr lang="de-DE" sz="2400" dirty="0" err="1"/>
              <a:t>scanners</a:t>
            </a:r>
            <a:r>
              <a:rPr lang="de-DE" sz="2400" dirty="0"/>
              <a:t> in CI/CD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93172-8E75-B742-B072-D95958A84A8A}"/>
              </a:ext>
            </a:extLst>
          </p:cNvPr>
          <p:cNvSpPr/>
          <p:nvPr/>
        </p:nvSpPr>
        <p:spPr>
          <a:xfrm>
            <a:off x="1463040" y="4980106"/>
            <a:ext cx="9487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https://www.owasp.org/index.php/XSS_(Cross_Site_Scripting)_Prevention_Cheat_Sheet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53EE35-C95C-DB4C-AF1C-58BFEEE09C78}"/>
              </a:ext>
            </a:extLst>
          </p:cNvPr>
          <p:cNvSpPr/>
          <p:nvPr/>
        </p:nvSpPr>
        <p:spPr>
          <a:xfrm>
            <a:off x="1593386" y="4526637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76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>
          <a:xfrm>
            <a:off x="457599" y="836613"/>
            <a:ext cx="11202894" cy="452596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de-DE" sz="2400" dirty="0"/>
          </a:p>
          <a:p>
            <a:pPr marL="0" indent="0">
              <a:lnSpc>
                <a:spcPct val="150000"/>
              </a:lnSpc>
              <a:buNone/>
            </a:pPr>
            <a:endParaRPr lang="de-DE" sz="2400" dirty="0"/>
          </a:p>
          <a:p>
            <a:pPr lvl="1"/>
            <a:endParaRPr lang="de-DE" sz="2400" dirty="0"/>
          </a:p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BD5725-5B62-B34B-AD7E-B627EDC20DC0}"/>
              </a:ext>
            </a:extLst>
          </p:cNvPr>
          <p:cNvSpPr/>
          <p:nvPr/>
        </p:nvSpPr>
        <p:spPr>
          <a:xfrm>
            <a:off x="600363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C17F1-BF2D-8E4E-8F6A-AF2F4C24A19F}"/>
              </a:ext>
            </a:extLst>
          </p:cNvPr>
          <p:cNvSpPr txBox="1"/>
          <p:nvPr/>
        </p:nvSpPr>
        <p:spPr bwMode="white">
          <a:xfrm>
            <a:off x="1795217" y="2413337"/>
            <a:ext cx="841683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sz="4000" kern="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 Cloud Web Security Scanner</a:t>
            </a:r>
          </a:p>
          <a:p>
            <a:endParaRPr lang="de-DE" sz="3200" kern="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2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457200" y="2115358"/>
            <a:ext cx="12190750" cy="127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93C8D4-C640-1B45-86F4-1C45FB758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8" b="27571"/>
          <a:stretch/>
        </p:blipFill>
        <p:spPr>
          <a:xfrm>
            <a:off x="0" y="5916059"/>
            <a:ext cx="12217400" cy="854392"/>
          </a:xfrm>
          <a:prstGeom prst="rect">
            <a:avLst/>
          </a:prstGeom>
        </p:spPr>
      </p:pic>
      <p:pic>
        <p:nvPicPr>
          <p:cNvPr id="16" name="Picture 1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DF4EA20E-F1C8-4044-B259-BB0668D73C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5587" r="7391" b="5047"/>
          <a:stretch/>
        </p:blipFill>
        <p:spPr>
          <a:xfrm>
            <a:off x="4370386" y="9144"/>
            <a:ext cx="7821614" cy="5961574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CC1BB4F8-121D-524D-A1F0-2FF4AED3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547"/>
            <a:ext cx="3666744" cy="2045620"/>
          </a:xfrm>
        </p:spPr>
        <p:txBody>
          <a:bodyPr/>
          <a:lstStyle/>
          <a:p>
            <a:r>
              <a:rPr lang="en" dirty="0"/>
              <a:t>~100 employees in </a:t>
            </a:r>
            <a:r>
              <a:rPr lang="en" dirty="0" err="1"/>
              <a:t>Đà</a:t>
            </a:r>
            <a:r>
              <a:rPr lang="en" dirty="0"/>
              <a:t> </a:t>
            </a:r>
            <a:r>
              <a:rPr lang="en" dirty="0" err="1"/>
              <a:t>Nẵng</a:t>
            </a:r>
            <a:r>
              <a:rPr lang="en" dirty="0"/>
              <a:t> </a:t>
            </a:r>
            <a:br>
              <a:rPr lang="en" dirty="0"/>
            </a:br>
            <a:br>
              <a:rPr lang="en" dirty="0"/>
            </a:br>
            <a:r>
              <a:rPr lang="en" dirty="0"/>
              <a:t>since January 2016</a:t>
            </a:r>
            <a:br>
              <a:rPr lang="en" dirty="0"/>
            </a:br>
            <a:br>
              <a:rPr lang="en" dirty="0"/>
            </a:br>
            <a:endParaRPr lang="de-D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1DBC30-26CD-D743-BE24-3782B10EE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961"/>
            <a:ext cx="1135321" cy="4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6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85D61E-8584-9B4B-8E55-E17C2BF4F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0963"/>
            <a:ext cx="7023100" cy="452596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Security Engineer at </a:t>
            </a:r>
            <a:r>
              <a:rPr lang="en-US" sz="2400" dirty="0" err="1"/>
              <a:t>mgm</a:t>
            </a:r>
            <a:r>
              <a:rPr lang="en-US" sz="2400" dirty="0"/>
              <a:t> security partners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5 years IP Networking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 years Infrastructure Operations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3130FD-D205-6046-9423-BEBCECBF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8759"/>
            <a:ext cx="11214847" cy="490538"/>
          </a:xfrm>
        </p:spPr>
        <p:txBody>
          <a:bodyPr/>
          <a:lstStyle/>
          <a:p>
            <a:r>
              <a:rPr lang="en-US" sz="3200" dirty="0" err="1"/>
              <a:t>whoami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203BC-0762-BB47-9FBB-85E4C473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94" y="398759"/>
            <a:ext cx="4430034" cy="3905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B2165F-D611-A449-BE36-470A1FE71B8E}"/>
              </a:ext>
            </a:extLst>
          </p:cNvPr>
          <p:cNvSpPr/>
          <p:nvPr/>
        </p:nvSpPr>
        <p:spPr>
          <a:xfrm>
            <a:off x="7727714" y="4635991"/>
            <a:ext cx="3028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</a:pPr>
            <a:r>
              <a:rPr lang="en-US" sz="2400" b="1" kern="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Phạm</a:t>
            </a:r>
            <a:r>
              <a:rPr lang="en-US" sz="2400" b="1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Hồng</a:t>
            </a:r>
            <a:r>
              <a:rPr lang="en-US" sz="2400" b="1" kern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Khánh</a:t>
            </a:r>
            <a:endParaRPr lang="en-US" sz="2400" b="1" kern="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D9C26-B6A0-034F-A001-F7C29A45EA4A}"/>
              </a:ext>
            </a:extLst>
          </p:cNvPr>
          <p:cNvSpPr/>
          <p:nvPr/>
        </p:nvSpPr>
        <p:spPr>
          <a:xfrm>
            <a:off x="6760361" y="5276204"/>
            <a:ext cx="4974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</a:pPr>
            <a:r>
              <a:rPr lang="en-US" sz="2400" kern="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khanh.hong.pham@mgm-sp.com</a:t>
            </a:r>
            <a:endParaRPr lang="en-US" sz="2400" kern="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7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B8D2A3-146F-FB43-A07C-2F43A06D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08" y="1983957"/>
            <a:ext cx="2404206" cy="204643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32B7C3-14CD-0D43-9E31-CD9C7E0D669F}"/>
              </a:ext>
            </a:extLst>
          </p:cNvPr>
          <p:cNvCxnSpPr>
            <a:cxnSpLocks/>
          </p:cNvCxnSpPr>
          <p:nvPr/>
        </p:nvCxnSpPr>
        <p:spPr bwMode="auto">
          <a:xfrm>
            <a:off x="3476732" y="2834454"/>
            <a:ext cx="106428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C6F721-4C7C-4F4F-96D4-9DABDE2B771B}"/>
              </a:ext>
            </a:extLst>
          </p:cNvPr>
          <p:cNvCxnSpPr>
            <a:cxnSpLocks/>
          </p:cNvCxnSpPr>
          <p:nvPr/>
        </p:nvCxnSpPr>
        <p:spPr bwMode="auto">
          <a:xfrm>
            <a:off x="7434254" y="2834454"/>
            <a:ext cx="123654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5AD6209-7930-B441-BCC4-8E638D56BB24}"/>
              </a:ext>
            </a:extLst>
          </p:cNvPr>
          <p:cNvSpPr/>
          <p:nvPr/>
        </p:nvSpPr>
        <p:spPr>
          <a:xfrm>
            <a:off x="1313783" y="3327470"/>
            <a:ext cx="2293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kern="0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982B3-FD52-F146-855E-FC1672026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513" y="1865807"/>
            <a:ext cx="2598645" cy="22947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A3F559-F524-2A49-AF4A-160548766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408" y="2159708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1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! </a:t>
            </a:r>
            <a:r>
              <a:rPr lang="de-DE" sz="3200" dirty="0" err="1"/>
              <a:t>Questions</a:t>
            </a:r>
            <a:r>
              <a:rPr lang="de-DE" sz="32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33EC9-E6AF-2646-A4B3-E60CD876B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871" y="495862"/>
            <a:ext cx="2750258" cy="27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46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508348" y="397510"/>
            <a:ext cx="11214847" cy="490538"/>
          </a:xfrm>
        </p:spPr>
        <p:txBody>
          <a:bodyPr/>
          <a:lstStyle/>
          <a:p>
            <a:r>
              <a:rPr lang="de-DE" dirty="0"/>
              <a:t>Innovation </a:t>
            </a:r>
            <a:r>
              <a:rPr lang="de-DE" dirty="0" err="1"/>
              <a:t>Implemented</a:t>
            </a:r>
            <a:r>
              <a:rPr lang="de-DE" dirty="0"/>
              <a:t>.</a:t>
            </a: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535406" y="3311405"/>
            <a:ext cx="2678112" cy="114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de-DE" sz="12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mgm technology </a:t>
            </a:r>
            <a:r>
              <a:rPr lang="de-DE" sz="1200" dirty="0" err="1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partners</a:t>
            </a:r>
            <a:r>
              <a:rPr lang="de-DE" sz="12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Vietnam</a:t>
            </a:r>
          </a:p>
          <a:p>
            <a:pPr algn="l" eaLnBrk="1" hangingPunct="1">
              <a:lnSpc>
                <a:spcPts val="900"/>
              </a:lnSpc>
              <a:spcBef>
                <a:spcPts val="600"/>
              </a:spcBef>
            </a:pP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 Pasteur &amp; 7 Phan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Chau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Trinh</a:t>
            </a:r>
          </a:p>
          <a:p>
            <a:pPr algn="l" eaLnBrk="1" hangingPunct="1">
              <a:lnSpc>
                <a:spcPts val="900"/>
              </a:lnSpc>
              <a:spcBef>
                <a:spcPts val="600"/>
              </a:spcBef>
            </a:pP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Đà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Nẵng</a:t>
            </a: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Vietnam</a:t>
            </a:r>
          </a:p>
          <a:p>
            <a:pPr algn="l" eaLnBrk="1" hangingPunct="1">
              <a:lnSpc>
                <a:spcPts val="900"/>
              </a:lnSpc>
              <a:spcBef>
                <a:spcPts val="600"/>
              </a:spcBef>
            </a:pPr>
            <a:r>
              <a:rPr lang="de-DE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Tel.:	+84 (236) 3531 773</a:t>
            </a:r>
          </a:p>
          <a:p>
            <a:pPr algn="l" eaLnBrk="1" hangingPunct="1">
              <a:lnSpc>
                <a:spcPts val="900"/>
              </a:lnSpc>
              <a:spcBef>
                <a:spcPts val="600"/>
              </a:spcBef>
            </a:pPr>
            <a:r>
              <a:rPr lang="de-DE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www.mgm-tp.com</a:t>
            </a:r>
            <a:endParaRPr lang="de-DE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" descr="T:\mgm-Marketing\2016\Corporate Design\2016-09 Standorticons\Standortic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17"/>
          <a:stretch/>
        </p:blipFill>
        <p:spPr bwMode="auto">
          <a:xfrm>
            <a:off x="537995" y="1977739"/>
            <a:ext cx="678815" cy="63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/>
          <p:cNvSpPr txBox="1"/>
          <p:nvPr/>
        </p:nvSpPr>
        <p:spPr>
          <a:xfrm>
            <a:off x="8792846" y="2632619"/>
            <a:ext cx="573746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Prag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571969" y="2632619"/>
            <a:ext cx="573746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München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2830613" y="2632619"/>
            <a:ext cx="573746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Berlin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5808112" y="2632619"/>
            <a:ext cx="573746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Hamburg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6556533" y="2632619"/>
            <a:ext cx="573746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Köln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050251" y="2632619"/>
            <a:ext cx="573745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Nürnberg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5066524" y="2632619"/>
            <a:ext cx="573746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Grenoble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7305750" y="2632619"/>
            <a:ext cx="573746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Leipzig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4304881" y="2632619"/>
            <a:ext cx="613644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2091229" y="2632619"/>
            <a:ext cx="573745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Bamberg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11015950" y="2635557"/>
            <a:ext cx="573746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Zug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3583037" y="2632619"/>
            <a:ext cx="573745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Đà</a:t>
            </a:r>
            <a:r>
              <a:rPr lang="de-DE" sz="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9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Nẵng</a:t>
            </a:r>
            <a:endParaRPr lang="de-DE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4" name="Picture 2" descr="T:\mgm-Marketing\2016\Corporate Design\2016-09 Standorticons\Standortic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0" r="15014"/>
          <a:stretch/>
        </p:blipFill>
        <p:spPr bwMode="auto">
          <a:xfrm>
            <a:off x="2003595" y="1976955"/>
            <a:ext cx="7449015" cy="63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feld 57"/>
          <p:cNvSpPr txBox="1"/>
          <p:nvPr/>
        </p:nvSpPr>
        <p:spPr>
          <a:xfrm>
            <a:off x="1324597" y="2632619"/>
            <a:ext cx="573746" cy="2147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Aachen</a:t>
            </a:r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11" y="1977739"/>
            <a:ext cx="638906" cy="638907"/>
          </a:xfrm>
          <a:prstGeom prst="rect">
            <a:avLst/>
          </a:prstGeom>
        </p:spPr>
      </p:pic>
      <p:pic>
        <p:nvPicPr>
          <p:cNvPr id="60" name="Picture 2" descr="T:\mgm-Marketing\2016\Corporate Design\2016-09 Standorticons\Standortic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76" r="-1"/>
          <a:stretch/>
        </p:blipFill>
        <p:spPr bwMode="auto">
          <a:xfrm>
            <a:off x="10922000" y="1981411"/>
            <a:ext cx="711541" cy="63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uppieren 60"/>
          <p:cNvGrpSpPr/>
          <p:nvPr/>
        </p:nvGrpSpPr>
        <p:grpSpPr>
          <a:xfrm>
            <a:off x="10209529" y="1978472"/>
            <a:ext cx="720091" cy="884979"/>
            <a:chOff x="10251439" y="1978472"/>
            <a:chExt cx="720091" cy="884979"/>
          </a:xfrm>
        </p:grpSpPr>
        <p:sp>
          <p:nvSpPr>
            <p:cNvPr id="62" name="Textfeld 61"/>
            <p:cNvSpPr txBox="1"/>
            <p:nvPr/>
          </p:nvSpPr>
          <p:spPr>
            <a:xfrm>
              <a:off x="10270241" y="2632619"/>
              <a:ext cx="701289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l">
                <a:defRPr sz="800"/>
              </a:lvl1pPr>
            </a:lstStyle>
            <a:p>
              <a:pPr algn="ctr"/>
              <a:r>
                <a:rPr lang="de-DE" sz="9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Washington</a:t>
              </a:r>
            </a:p>
          </p:txBody>
        </p:sp>
        <p:pic>
          <p:nvPicPr>
            <p:cNvPr id="63" name="Picture 2" descr="T:\mgm-Marketing\2016\Corporate Design\2016-09 Standorticons\Standorticons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6" r="7420"/>
            <a:stretch/>
          </p:blipFill>
          <p:spPr bwMode="auto">
            <a:xfrm>
              <a:off x="10251439" y="1978472"/>
              <a:ext cx="716281" cy="638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Picture 2" descr="T:\mgm-Marketing\2016\Corporate Design\2016-09 Standorticons\Standorticons einzeln PNG 1000 px\Standorticons_Stuttgar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59" y="1976954"/>
            <a:ext cx="638907" cy="63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feld 64"/>
          <p:cNvSpPr txBox="1"/>
          <p:nvPr/>
        </p:nvSpPr>
        <p:spPr>
          <a:xfrm>
            <a:off x="9489997" y="2633418"/>
            <a:ext cx="701289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l">
              <a:defRPr sz="800"/>
            </a:lvl1pPr>
          </a:lstStyle>
          <a:p>
            <a:pPr algn="ctr"/>
            <a:r>
              <a:rPr lang="de-DE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Stuttgart</a:t>
            </a:r>
            <a:endParaRPr lang="de-DE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D98FAA-1CFF-2C4B-AE0C-273E0E309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452" y="1364739"/>
            <a:ext cx="7300452" cy="6428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https://github.com/khanhhongpham/google-io-danang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1FFB7F-2EB1-194B-B49B-FB249938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367F7-6C60-5F43-8D4F-8EEC1FBC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389" y="1993816"/>
            <a:ext cx="3513221" cy="35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5">
            <a:extLst>
              <a:ext uri="{FF2B5EF4-FFF2-40B4-BE49-F238E27FC236}">
                <a16:creationId xmlns:a16="http://schemas.microsoft.com/office/drawing/2014/main" id="{85C7E26E-27E1-4E45-9A73-CF69B981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412565"/>
            <a:ext cx="11214847" cy="490538"/>
          </a:xfrm>
        </p:spPr>
        <p:txBody>
          <a:bodyPr/>
          <a:lstStyle/>
          <a:p>
            <a:r>
              <a:rPr lang="de-DE" sz="3200" dirty="0" err="1"/>
              <a:t>Application</a:t>
            </a:r>
            <a:r>
              <a:rPr lang="de-DE" sz="3200" dirty="0"/>
              <a:t> in Google Cloud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8D2A3-146F-FB43-A07C-2F43A06D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08" y="1983957"/>
            <a:ext cx="2404206" cy="204643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32B7C3-14CD-0D43-9E31-CD9C7E0D669F}"/>
              </a:ext>
            </a:extLst>
          </p:cNvPr>
          <p:cNvCxnSpPr>
            <a:cxnSpLocks/>
          </p:cNvCxnSpPr>
          <p:nvPr/>
        </p:nvCxnSpPr>
        <p:spPr bwMode="auto">
          <a:xfrm>
            <a:off x="3476732" y="2834454"/>
            <a:ext cx="106428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C6F721-4C7C-4F4F-96D4-9DABDE2B771B}"/>
              </a:ext>
            </a:extLst>
          </p:cNvPr>
          <p:cNvCxnSpPr>
            <a:cxnSpLocks/>
          </p:cNvCxnSpPr>
          <p:nvPr/>
        </p:nvCxnSpPr>
        <p:spPr bwMode="auto">
          <a:xfrm>
            <a:off x="7434254" y="2834454"/>
            <a:ext cx="123654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5AD6209-7930-B441-BCC4-8E638D56BB24}"/>
              </a:ext>
            </a:extLst>
          </p:cNvPr>
          <p:cNvSpPr/>
          <p:nvPr/>
        </p:nvSpPr>
        <p:spPr>
          <a:xfrm>
            <a:off x="1313783" y="3327470"/>
            <a:ext cx="2293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kern="0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982B3-FD52-F146-855E-FC1672026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513" y="1865807"/>
            <a:ext cx="2598645" cy="22947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A3F559-F524-2A49-AF4A-160548766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408" y="2159708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1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CDCD99F-4BEE-9245-B4C8-145536E63F98}"/>
              </a:ext>
            </a:extLst>
          </p:cNvPr>
          <p:cNvSpPr/>
          <p:nvPr/>
        </p:nvSpPr>
        <p:spPr bwMode="auto">
          <a:xfrm>
            <a:off x="2066637" y="1178718"/>
            <a:ext cx="7672387" cy="5321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HOST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F20B7859-6D5C-4A4F-B42E-4C17E65552E0}"/>
              </a:ext>
            </a:extLst>
          </p:cNvPr>
          <p:cNvSpPr/>
          <p:nvPr/>
        </p:nvSpPr>
        <p:spPr bwMode="auto">
          <a:xfrm>
            <a:off x="5337727" y="1398588"/>
            <a:ext cx="4144122" cy="2157412"/>
          </a:xfrm>
          <a:prstGeom prst="cloud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552DDFC4-E2D2-314E-BCE5-EA8A9203B543}"/>
              </a:ext>
            </a:extLst>
          </p:cNvPr>
          <p:cNvSpPr/>
          <p:nvPr/>
        </p:nvSpPr>
        <p:spPr bwMode="auto">
          <a:xfrm>
            <a:off x="2335294" y="3150789"/>
            <a:ext cx="1643063" cy="178197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B6796514-4D3D-EC45-9E33-007A10594A7A}"/>
              </a:ext>
            </a:extLst>
          </p:cNvPr>
          <p:cNvSpPr/>
          <p:nvPr/>
        </p:nvSpPr>
        <p:spPr bwMode="auto">
          <a:xfrm>
            <a:off x="3201371" y="3429395"/>
            <a:ext cx="2081076" cy="178197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de-D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CONTAINERS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BB3B076D-B41E-7E4E-98C5-60D8DC47BF4B}"/>
              </a:ext>
            </a:extLst>
          </p:cNvPr>
          <p:cNvSpPr/>
          <p:nvPr/>
        </p:nvSpPr>
        <p:spPr bwMode="auto">
          <a:xfrm>
            <a:off x="6052850" y="4614068"/>
            <a:ext cx="2171700" cy="1328738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A2B73319-7699-C149-AE93-660998CB30F4}"/>
              </a:ext>
            </a:extLst>
          </p:cNvPr>
          <p:cNvSpPr/>
          <p:nvPr/>
        </p:nvSpPr>
        <p:spPr bwMode="auto">
          <a:xfrm>
            <a:off x="9896559" y="2777332"/>
            <a:ext cx="2070004" cy="1636712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4AD07A-FD06-FD4C-9A0C-D2EEA52926D7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 bwMode="auto">
          <a:xfrm flipH="1">
            <a:off x="8224550" y="3800277"/>
            <a:ext cx="1672009" cy="147816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6D3B10-B930-3146-9FB7-036287725784}"/>
              </a:ext>
            </a:extLst>
          </p:cNvPr>
          <p:cNvCxnSpPr>
            <a:cxnSpLocks/>
            <a:stCxn id="23" idx="3"/>
            <a:endCxn id="22" idx="4"/>
          </p:cNvCxnSpPr>
          <p:nvPr/>
        </p:nvCxnSpPr>
        <p:spPr bwMode="auto">
          <a:xfrm flipH="1" flipV="1">
            <a:off x="5282447" y="4320380"/>
            <a:ext cx="770403" cy="958057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22F73E5-ECC0-4243-865C-0D05194C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11" y="5604924"/>
            <a:ext cx="975014" cy="76228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>
          <a:xfrm>
            <a:off x="291812" y="1166019"/>
            <a:ext cx="11202894" cy="4525962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79858" y="303818"/>
            <a:ext cx="11214847" cy="490538"/>
          </a:xfrm>
        </p:spPr>
        <p:txBody>
          <a:bodyPr/>
          <a:lstStyle/>
          <a:p>
            <a:r>
              <a:rPr lang="de-DE" sz="3200" dirty="0"/>
              <a:t>Docker </a:t>
            </a:r>
            <a:r>
              <a:rPr lang="de-DE" sz="3200" dirty="0" err="1"/>
              <a:t>Attack</a:t>
            </a:r>
            <a:r>
              <a:rPr lang="de-DE" sz="3200" dirty="0"/>
              <a:t> </a:t>
            </a:r>
            <a:r>
              <a:rPr lang="de-DE" sz="3200" dirty="0" err="1"/>
              <a:t>Surfaces</a:t>
            </a:r>
            <a:endParaRPr lang="de-DE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D1111F-1718-AD4A-A4BD-E0232CB5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37" y="2965674"/>
            <a:ext cx="1425350" cy="1425350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DB5C81C-9858-8149-9F1B-65F029BF0F5F}"/>
              </a:ext>
            </a:extLst>
          </p:cNvPr>
          <p:cNvCxnSpPr>
            <a:cxnSpLocks/>
          </p:cNvCxnSpPr>
          <p:nvPr/>
        </p:nvCxnSpPr>
        <p:spPr bwMode="auto">
          <a:xfrm>
            <a:off x="1485399" y="3595005"/>
            <a:ext cx="4364251" cy="1670732"/>
          </a:xfrm>
          <a:prstGeom prst="bentConnector3">
            <a:avLst>
              <a:gd name="adj1" fmla="val 3512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DFB060E-4882-2A45-83DE-3C7489D23AFF}"/>
              </a:ext>
            </a:extLst>
          </p:cNvPr>
          <p:cNvCxnSpPr>
            <a:cxnSpLocks/>
          </p:cNvCxnSpPr>
          <p:nvPr/>
        </p:nvCxnSpPr>
        <p:spPr bwMode="auto">
          <a:xfrm>
            <a:off x="1485399" y="3595005"/>
            <a:ext cx="1512772" cy="71267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D9E096-4594-7F48-A6E5-AEB3EF1181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5399" y="1166018"/>
            <a:ext cx="4214232" cy="2428987"/>
          </a:xfrm>
          <a:prstGeom prst="bentConnector4">
            <a:avLst>
              <a:gd name="adj1" fmla="val 4485"/>
              <a:gd name="adj2" fmla="val 109411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8CE6631-A080-2347-933A-B1B61A5F3C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5399" y="2764632"/>
            <a:ext cx="9340863" cy="830373"/>
          </a:xfrm>
          <a:prstGeom prst="bentConnector4">
            <a:avLst>
              <a:gd name="adj1" fmla="val 2179"/>
              <a:gd name="adj2" fmla="val 320238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7E7A4C4F-31AF-0249-B05C-C3D20CFA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39" y="5604924"/>
            <a:ext cx="975014" cy="7622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79118D7-D8A5-2C49-BA5D-E740F206F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467" y="1205957"/>
            <a:ext cx="850305" cy="825777"/>
          </a:xfrm>
          <a:prstGeom prst="rect">
            <a:avLst/>
          </a:prstGeom>
        </p:spPr>
      </p:pic>
      <p:pic>
        <p:nvPicPr>
          <p:cNvPr id="44" name="Shape 336" descr="App-Engine_256px.png">
            <a:extLst>
              <a:ext uri="{FF2B5EF4-FFF2-40B4-BE49-F238E27FC236}">
                <a16:creationId xmlns:a16="http://schemas.microsoft.com/office/drawing/2014/main" id="{1D87C164-ABE3-3E44-836F-314157AF093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5092" b="5092"/>
          <a:stretch/>
        </p:blipFill>
        <p:spPr>
          <a:xfrm>
            <a:off x="4428052" y="1261762"/>
            <a:ext cx="854395" cy="73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38" descr="Compute-Engine_256px.png">
            <a:extLst>
              <a:ext uri="{FF2B5EF4-FFF2-40B4-BE49-F238E27FC236}">
                <a16:creationId xmlns:a16="http://schemas.microsoft.com/office/drawing/2014/main" id="{45C8085B-EF8B-B749-8444-4ADFB8B5E5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5092" b="5092"/>
          <a:stretch/>
        </p:blipFill>
        <p:spPr>
          <a:xfrm>
            <a:off x="2534796" y="1262931"/>
            <a:ext cx="850305" cy="78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340" descr="Container-Registry_256px.png">
            <a:extLst>
              <a:ext uri="{FF2B5EF4-FFF2-40B4-BE49-F238E27FC236}">
                <a16:creationId xmlns:a16="http://schemas.microsoft.com/office/drawing/2014/main" id="{67E48912-32D5-7F43-A8AC-E05569FF6A1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5092" b="5092"/>
          <a:stretch/>
        </p:blipFill>
        <p:spPr>
          <a:xfrm>
            <a:off x="10692082" y="4528551"/>
            <a:ext cx="802623" cy="73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6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922AF180-B51F-3446-ACC1-A2219286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728"/>
            <a:ext cx="11214847" cy="490538"/>
          </a:xfrm>
        </p:spPr>
        <p:txBody>
          <a:bodyPr/>
          <a:lstStyle/>
          <a:p>
            <a:r>
              <a:rPr lang="de-DE" sz="3200" dirty="0"/>
              <a:t>Docker Image 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E170EF-D1DD-F14A-9B49-3558A94B5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40" y="1635335"/>
            <a:ext cx="2799443" cy="23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7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5">
            <a:extLst>
              <a:ext uri="{FF2B5EF4-FFF2-40B4-BE49-F238E27FC236}">
                <a16:creationId xmlns:a16="http://schemas.microsoft.com/office/drawing/2014/main" id="{922AF180-B51F-3446-ACC1-A2219286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414916"/>
            <a:ext cx="11214847" cy="490538"/>
          </a:xfrm>
        </p:spPr>
        <p:txBody>
          <a:bodyPr/>
          <a:lstStyle/>
          <a:p>
            <a:r>
              <a:rPr lang="de-DE" sz="3200" dirty="0"/>
              <a:t>Docker Image Security </a:t>
            </a:r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E85E1C85-FAB5-074D-96BE-538BB4BF7DF2}"/>
              </a:ext>
            </a:extLst>
          </p:cNvPr>
          <p:cNvSpPr txBox="1">
            <a:spLocks/>
          </p:cNvSpPr>
          <p:nvPr/>
        </p:nvSpPr>
        <p:spPr bwMode="auto">
          <a:xfrm>
            <a:off x="165101" y="1427162"/>
            <a:ext cx="5791200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44400" indent="-28440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04400" indent="-28575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Wingdings" pitchFamily="2" charset="2"/>
              <a:buChar char="§"/>
              <a:defRPr lang="en-US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64400" indent="-28575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Wingdings" pitchFamily="2" charset="2"/>
              <a:buChar char="§"/>
              <a:defRPr lang="en-US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724400" indent="-28575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Wingdings" pitchFamily="2" charset="2"/>
              <a:buChar char="§"/>
              <a:defRPr lang="en-US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41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70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798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70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255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70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713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70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DE" sz="2800" b="1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8710F9-A8CC-CD48-9239-B9A5EFC16192}"/>
              </a:ext>
            </a:extLst>
          </p:cNvPr>
          <p:cNvSpPr/>
          <p:nvPr/>
        </p:nvSpPr>
        <p:spPr bwMode="auto">
          <a:xfrm>
            <a:off x="3099173" y="1602580"/>
            <a:ext cx="5016500" cy="276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60000" lvl="1" algn="l">
              <a:lnSpc>
                <a:spcPct val="150000"/>
              </a:lnSpc>
            </a:pPr>
            <a:r>
              <a:rPr lang="de-DE" sz="2800" b="1" kern="0" dirty="0"/>
              <a:t>Key Messages</a:t>
            </a:r>
            <a:endParaRPr lang="de-DE" sz="2800" kern="0" dirty="0"/>
          </a:p>
          <a:p>
            <a:pPr marL="360000" lvl="1" indent="0" algn="l">
              <a:lnSpc>
                <a:spcPct val="150000"/>
              </a:lnSpc>
              <a:buNone/>
            </a:pPr>
            <a:r>
              <a:rPr lang="de-DE" sz="2800" kern="0" dirty="0" err="1"/>
              <a:t>Use</a:t>
            </a:r>
            <a:r>
              <a:rPr lang="de-DE" sz="2800" kern="0" dirty="0"/>
              <a:t> </a:t>
            </a:r>
            <a:r>
              <a:rPr lang="de-DE" sz="2800" kern="0" dirty="0" err="1"/>
              <a:t>offical</a:t>
            </a:r>
            <a:r>
              <a:rPr lang="de-DE" sz="2800" kern="0" dirty="0"/>
              <a:t> </a:t>
            </a:r>
            <a:r>
              <a:rPr lang="de-DE" sz="2800" kern="0" dirty="0" err="1"/>
              <a:t>base</a:t>
            </a:r>
            <a:r>
              <a:rPr lang="de-DE" sz="2800" kern="0" dirty="0"/>
              <a:t> </a:t>
            </a:r>
            <a:r>
              <a:rPr lang="de-DE" sz="2800" kern="0" dirty="0" err="1"/>
              <a:t>images</a:t>
            </a:r>
            <a:endParaRPr lang="de-DE" sz="2800" kern="0" dirty="0"/>
          </a:p>
          <a:p>
            <a:pPr marL="360000" lvl="1" indent="0" algn="l">
              <a:lnSpc>
                <a:spcPct val="150000"/>
              </a:lnSpc>
              <a:buNone/>
            </a:pPr>
            <a:r>
              <a:rPr lang="de-DE" sz="2800" kern="0" dirty="0" err="1"/>
              <a:t>Continuously</a:t>
            </a:r>
            <a:r>
              <a:rPr lang="de-DE" sz="2800" kern="0" dirty="0"/>
              <a:t> </a:t>
            </a:r>
            <a:r>
              <a:rPr lang="de-DE" sz="2800" kern="0" dirty="0" err="1"/>
              <a:t>scan</a:t>
            </a:r>
            <a:r>
              <a:rPr lang="de-DE" sz="2800" kern="0" dirty="0"/>
              <a:t> </a:t>
            </a:r>
            <a:r>
              <a:rPr lang="de-DE" sz="2800" kern="0" dirty="0" err="1"/>
              <a:t>images</a:t>
            </a:r>
            <a:endParaRPr lang="de-DE" sz="2800" kern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4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CDCD99F-4BEE-9245-B4C8-145536E63F98}"/>
              </a:ext>
            </a:extLst>
          </p:cNvPr>
          <p:cNvSpPr/>
          <p:nvPr/>
        </p:nvSpPr>
        <p:spPr bwMode="auto">
          <a:xfrm>
            <a:off x="2066637" y="1178718"/>
            <a:ext cx="7672387" cy="5321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HOST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F20B7859-6D5C-4A4F-B42E-4C17E65552E0}"/>
              </a:ext>
            </a:extLst>
          </p:cNvPr>
          <p:cNvSpPr/>
          <p:nvPr/>
        </p:nvSpPr>
        <p:spPr bwMode="auto">
          <a:xfrm>
            <a:off x="5337727" y="1398588"/>
            <a:ext cx="4144122" cy="2157412"/>
          </a:xfrm>
          <a:prstGeom prst="cloud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552DDFC4-E2D2-314E-BCE5-EA8A9203B543}"/>
              </a:ext>
            </a:extLst>
          </p:cNvPr>
          <p:cNvSpPr/>
          <p:nvPr/>
        </p:nvSpPr>
        <p:spPr bwMode="auto">
          <a:xfrm>
            <a:off x="2335294" y="3150789"/>
            <a:ext cx="1643063" cy="178197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B6796514-4D3D-EC45-9E33-007A10594A7A}"/>
              </a:ext>
            </a:extLst>
          </p:cNvPr>
          <p:cNvSpPr/>
          <p:nvPr/>
        </p:nvSpPr>
        <p:spPr bwMode="auto">
          <a:xfrm>
            <a:off x="3201371" y="3429395"/>
            <a:ext cx="2081076" cy="178197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de-D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CONTAINERS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BB3B076D-B41E-7E4E-98C5-60D8DC47BF4B}"/>
              </a:ext>
            </a:extLst>
          </p:cNvPr>
          <p:cNvSpPr/>
          <p:nvPr/>
        </p:nvSpPr>
        <p:spPr bwMode="auto">
          <a:xfrm>
            <a:off x="6052850" y="4614068"/>
            <a:ext cx="2171700" cy="1328738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A2B73319-7699-C149-AE93-660998CB30F4}"/>
              </a:ext>
            </a:extLst>
          </p:cNvPr>
          <p:cNvSpPr/>
          <p:nvPr/>
        </p:nvSpPr>
        <p:spPr bwMode="auto">
          <a:xfrm>
            <a:off x="9896559" y="2777332"/>
            <a:ext cx="2070004" cy="1636712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4AD07A-FD06-FD4C-9A0C-D2EEA52926D7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 bwMode="auto">
          <a:xfrm flipH="1">
            <a:off x="8224550" y="3800277"/>
            <a:ext cx="1672009" cy="147816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6D3B10-B930-3146-9FB7-036287725784}"/>
              </a:ext>
            </a:extLst>
          </p:cNvPr>
          <p:cNvCxnSpPr>
            <a:cxnSpLocks/>
            <a:stCxn id="23" idx="3"/>
            <a:endCxn id="22" idx="4"/>
          </p:cNvCxnSpPr>
          <p:nvPr/>
        </p:nvCxnSpPr>
        <p:spPr bwMode="auto">
          <a:xfrm flipH="1" flipV="1">
            <a:off x="5282447" y="4320380"/>
            <a:ext cx="770403" cy="958057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22F73E5-ECC0-4243-865C-0D05194C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11" y="5604924"/>
            <a:ext cx="975014" cy="76228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>
          <a:xfrm>
            <a:off x="291812" y="1166019"/>
            <a:ext cx="11202894" cy="4525962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5406" y="343099"/>
            <a:ext cx="11214847" cy="490538"/>
          </a:xfrm>
        </p:spPr>
        <p:txBody>
          <a:bodyPr/>
          <a:lstStyle/>
          <a:p>
            <a:r>
              <a:rPr lang="de-DE" sz="3200" dirty="0"/>
              <a:t>Docker </a:t>
            </a:r>
            <a:r>
              <a:rPr lang="de-DE" sz="3200" dirty="0" err="1"/>
              <a:t>Attack</a:t>
            </a:r>
            <a:r>
              <a:rPr lang="de-DE" sz="3200" dirty="0"/>
              <a:t> </a:t>
            </a:r>
            <a:r>
              <a:rPr lang="de-DE" sz="3200" dirty="0" err="1"/>
              <a:t>Surfaces</a:t>
            </a:r>
            <a:endParaRPr lang="de-DE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D1111F-1718-AD4A-A4BD-E0232CB5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37" y="2965674"/>
            <a:ext cx="1425350" cy="1425350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DB5C81C-9858-8149-9F1B-65F029BF0F5F}"/>
              </a:ext>
            </a:extLst>
          </p:cNvPr>
          <p:cNvCxnSpPr>
            <a:cxnSpLocks/>
          </p:cNvCxnSpPr>
          <p:nvPr/>
        </p:nvCxnSpPr>
        <p:spPr bwMode="auto">
          <a:xfrm>
            <a:off x="1485399" y="3595005"/>
            <a:ext cx="4364251" cy="1670732"/>
          </a:xfrm>
          <a:prstGeom prst="bentConnector3">
            <a:avLst>
              <a:gd name="adj1" fmla="val 3512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DFB060E-4882-2A45-83DE-3C7489D23AFF}"/>
              </a:ext>
            </a:extLst>
          </p:cNvPr>
          <p:cNvCxnSpPr>
            <a:cxnSpLocks/>
          </p:cNvCxnSpPr>
          <p:nvPr/>
        </p:nvCxnSpPr>
        <p:spPr bwMode="auto">
          <a:xfrm>
            <a:off x="1485399" y="3595005"/>
            <a:ext cx="1512772" cy="71267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D9E096-4594-7F48-A6E5-AEB3EF11811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5399" y="1166018"/>
            <a:ext cx="4214232" cy="2428987"/>
          </a:xfrm>
          <a:prstGeom prst="bentConnector4">
            <a:avLst>
              <a:gd name="adj1" fmla="val 4485"/>
              <a:gd name="adj2" fmla="val 109411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8CE6631-A080-2347-933A-B1B61A5F3C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5399" y="2764632"/>
            <a:ext cx="9340863" cy="830373"/>
          </a:xfrm>
          <a:prstGeom prst="bentConnector4">
            <a:avLst>
              <a:gd name="adj1" fmla="val 2179"/>
              <a:gd name="adj2" fmla="val 320238"/>
            </a:avLst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7E7A4C4F-31AF-0249-B05C-C3D20CFA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39" y="5604924"/>
            <a:ext cx="975014" cy="7622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79118D7-D8A5-2C49-BA5D-E740F206F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467" y="1205957"/>
            <a:ext cx="850305" cy="825777"/>
          </a:xfrm>
          <a:prstGeom prst="rect">
            <a:avLst/>
          </a:prstGeom>
        </p:spPr>
      </p:pic>
      <p:pic>
        <p:nvPicPr>
          <p:cNvPr id="44" name="Shape 336" descr="App-Engine_256px.png">
            <a:extLst>
              <a:ext uri="{FF2B5EF4-FFF2-40B4-BE49-F238E27FC236}">
                <a16:creationId xmlns:a16="http://schemas.microsoft.com/office/drawing/2014/main" id="{1D87C164-ABE3-3E44-836F-314157AF093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5092" b="5092"/>
          <a:stretch/>
        </p:blipFill>
        <p:spPr>
          <a:xfrm>
            <a:off x="4428052" y="1261762"/>
            <a:ext cx="854395" cy="73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38" descr="Compute-Engine_256px.png">
            <a:extLst>
              <a:ext uri="{FF2B5EF4-FFF2-40B4-BE49-F238E27FC236}">
                <a16:creationId xmlns:a16="http://schemas.microsoft.com/office/drawing/2014/main" id="{45C8085B-EF8B-B749-8444-4ADFB8B5E5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5092" b="5092"/>
          <a:stretch/>
        </p:blipFill>
        <p:spPr>
          <a:xfrm>
            <a:off x="2534796" y="1262931"/>
            <a:ext cx="850305" cy="78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340" descr="Container-Registry_256px.png">
            <a:extLst>
              <a:ext uri="{FF2B5EF4-FFF2-40B4-BE49-F238E27FC236}">
                <a16:creationId xmlns:a16="http://schemas.microsoft.com/office/drawing/2014/main" id="{67E48912-32D5-7F43-A8AC-E05569FF6A1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5092" b="5092"/>
          <a:stretch/>
        </p:blipFill>
        <p:spPr>
          <a:xfrm>
            <a:off x="10692082" y="4528551"/>
            <a:ext cx="802623" cy="73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04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"/>
          </p:nvPr>
        </p:nvSpPr>
        <p:spPr>
          <a:xfrm>
            <a:off x="330200" y="995363"/>
            <a:ext cx="11202894" cy="452596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b="1" dirty="0"/>
              <a:t>Private</a:t>
            </a:r>
          </a:p>
          <a:p>
            <a:pPr marL="360000" lvl="1" indent="0">
              <a:lnSpc>
                <a:spcPct val="150000"/>
              </a:lnSpc>
              <a:buNone/>
            </a:pPr>
            <a:r>
              <a:rPr lang="de-DE" sz="2400" dirty="0" err="1">
                <a:solidFill>
                  <a:schemeClr val="bg2"/>
                </a:solidFill>
              </a:rPr>
              <a:t>Cheap</a:t>
            </a:r>
            <a:r>
              <a:rPr lang="de-DE" sz="2400" dirty="0">
                <a:solidFill>
                  <a:schemeClr val="bg2"/>
                </a:solidFill>
              </a:rPr>
              <a:t>, </a:t>
            </a:r>
            <a:r>
              <a:rPr lang="de-DE" sz="2400" dirty="0" err="1">
                <a:solidFill>
                  <a:schemeClr val="bg2"/>
                </a:solidFill>
              </a:rPr>
              <a:t>under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your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control</a:t>
            </a:r>
            <a:endParaRPr lang="de-DE" sz="2400" dirty="0">
              <a:solidFill>
                <a:schemeClr val="bg2"/>
              </a:solidFill>
            </a:endParaRPr>
          </a:p>
          <a:p>
            <a:pPr marL="360000" lvl="1" indent="0">
              <a:lnSpc>
                <a:spcPct val="150000"/>
              </a:lnSpc>
              <a:buNone/>
            </a:pPr>
            <a:r>
              <a:rPr lang="de-DE" sz="2400" dirty="0" err="1">
                <a:solidFill>
                  <a:schemeClr val="accent3"/>
                </a:solidFill>
              </a:rPr>
              <a:t>You</a:t>
            </a:r>
            <a:r>
              <a:rPr lang="de-DE" sz="2400" dirty="0">
                <a:solidFill>
                  <a:schemeClr val="accent3"/>
                </a:solidFill>
              </a:rPr>
              <a:t> </a:t>
            </a:r>
            <a:r>
              <a:rPr lang="de-DE" sz="2400" dirty="0" err="1">
                <a:solidFill>
                  <a:schemeClr val="accent3"/>
                </a:solidFill>
              </a:rPr>
              <a:t>have</a:t>
            </a:r>
            <a:r>
              <a:rPr lang="de-DE" sz="2400" dirty="0">
                <a:solidFill>
                  <a:schemeClr val="accent3"/>
                </a:solidFill>
              </a:rPr>
              <a:t> </a:t>
            </a:r>
            <a:r>
              <a:rPr lang="de-DE" sz="2400" dirty="0" err="1">
                <a:solidFill>
                  <a:schemeClr val="accent3"/>
                </a:solidFill>
              </a:rPr>
              <a:t>to</a:t>
            </a:r>
            <a:r>
              <a:rPr lang="de-DE" sz="2400" dirty="0">
                <a:solidFill>
                  <a:schemeClr val="accent3"/>
                </a:solidFill>
              </a:rPr>
              <a:t> </a:t>
            </a:r>
            <a:r>
              <a:rPr lang="de-DE" sz="2400" dirty="0" err="1">
                <a:solidFill>
                  <a:schemeClr val="accent3"/>
                </a:solidFill>
              </a:rPr>
              <a:t>think</a:t>
            </a:r>
            <a:r>
              <a:rPr lang="de-DE" sz="2400" dirty="0">
                <a:solidFill>
                  <a:schemeClr val="accent3"/>
                </a:solidFill>
              </a:rPr>
              <a:t> </a:t>
            </a:r>
            <a:r>
              <a:rPr lang="de-DE" sz="2400" dirty="0" err="1">
                <a:solidFill>
                  <a:schemeClr val="accent3"/>
                </a:solidFill>
              </a:rPr>
              <a:t>about</a:t>
            </a:r>
            <a:r>
              <a:rPr lang="de-DE" sz="2400" dirty="0">
                <a:solidFill>
                  <a:schemeClr val="accent3"/>
                </a:solidFill>
              </a:rPr>
              <a:t> </a:t>
            </a:r>
            <a:r>
              <a:rPr lang="de-DE" sz="2400" dirty="0" err="1">
                <a:solidFill>
                  <a:schemeClr val="accent3"/>
                </a:solidFill>
              </a:rPr>
              <a:t>everything</a:t>
            </a:r>
            <a:r>
              <a:rPr lang="de-DE" sz="2400" dirty="0">
                <a:solidFill>
                  <a:schemeClr val="accent3"/>
                </a:solidFill>
              </a:rPr>
              <a:t> </a:t>
            </a:r>
            <a:r>
              <a:rPr lang="de-DE" sz="2400" dirty="0" err="1">
                <a:solidFill>
                  <a:schemeClr val="accent3"/>
                </a:solidFill>
              </a:rPr>
              <a:t>yourself</a:t>
            </a:r>
            <a:r>
              <a:rPr lang="de-DE" sz="2400" dirty="0">
                <a:solidFill>
                  <a:schemeClr val="accent3"/>
                </a:solidFill>
              </a:rPr>
              <a:t>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400" b="1" dirty="0" err="1"/>
              <a:t>Hosted</a:t>
            </a:r>
            <a:endParaRPr lang="de-DE" sz="2400" dirty="0"/>
          </a:p>
          <a:p>
            <a:pPr marL="360000" lvl="1" indent="0">
              <a:lnSpc>
                <a:spcPct val="150000"/>
              </a:lnSpc>
              <a:buNone/>
            </a:pPr>
            <a:r>
              <a:rPr lang="de-DE" sz="2400" dirty="0">
                <a:solidFill>
                  <a:schemeClr val="bg2"/>
                </a:solidFill>
              </a:rPr>
              <a:t>More </a:t>
            </a:r>
            <a:r>
              <a:rPr lang="de-DE" sz="2400" dirty="0" err="1">
                <a:solidFill>
                  <a:schemeClr val="bg2"/>
                </a:solidFill>
              </a:rPr>
              <a:t>features</a:t>
            </a:r>
            <a:endParaRPr lang="de-DE" sz="2400" dirty="0">
              <a:solidFill>
                <a:schemeClr val="bg2"/>
              </a:solidFill>
            </a:endParaRPr>
          </a:p>
          <a:p>
            <a:pPr marL="360000" lvl="1" indent="0">
              <a:lnSpc>
                <a:spcPct val="150000"/>
              </a:lnSpc>
              <a:buNone/>
            </a:pPr>
            <a:r>
              <a:rPr lang="de-DE" sz="2400" dirty="0">
                <a:solidFill>
                  <a:schemeClr val="accent3"/>
                </a:solidFill>
              </a:rPr>
              <a:t>Privacy! </a:t>
            </a:r>
            <a:r>
              <a:rPr lang="de-DE" sz="2400" dirty="0" err="1">
                <a:solidFill>
                  <a:schemeClr val="accent3"/>
                </a:solidFill>
              </a:rPr>
              <a:t>Costs</a:t>
            </a:r>
            <a:r>
              <a:rPr lang="de-DE" sz="2400" dirty="0">
                <a:solidFill>
                  <a:schemeClr val="accent3"/>
                </a:solidFill>
              </a:rPr>
              <a:t>!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0" y="369888"/>
            <a:ext cx="11214847" cy="490538"/>
          </a:xfrm>
        </p:spPr>
        <p:txBody>
          <a:bodyPr/>
          <a:lstStyle/>
          <a:p>
            <a:r>
              <a:rPr lang="de-DE" sz="3200" dirty="0"/>
              <a:t>A </a:t>
            </a:r>
            <a:r>
              <a:rPr lang="de-DE" sz="3200" dirty="0" err="1"/>
              <a:t>secure</a:t>
            </a:r>
            <a:r>
              <a:rPr lang="de-DE" sz="3200" dirty="0"/>
              <a:t> Docker Registry – Options?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B0BE5-E23C-A146-8ECE-99D1B8BD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747" y="3937281"/>
            <a:ext cx="2980325" cy="2920719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9C13DA8C-A812-664E-9B58-E7B7488C737B}"/>
              </a:ext>
            </a:extLst>
          </p:cNvPr>
          <p:cNvSpPr/>
          <p:nvPr/>
        </p:nvSpPr>
        <p:spPr bwMode="auto">
          <a:xfrm>
            <a:off x="9809726" y="4727131"/>
            <a:ext cx="1898180" cy="1588387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30B9A5-C707-7E43-8461-33CC56FB5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607" y="3296257"/>
            <a:ext cx="1738793" cy="15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35749"/>
      </p:ext>
    </p:extLst>
  </p:cSld>
  <p:clrMapOvr>
    <a:masterClrMapping/>
  </p:clrMapOvr>
</p:sld>
</file>

<file path=ppt/theme/theme1.xml><?xml version="1.0" encoding="utf-8"?>
<a:theme xmlns:a="http://schemas.openxmlformats.org/drawingml/2006/main" name="mgm-tp_en-16-9-Vorlage">
  <a:themeElements>
    <a:clrScheme name="mgm">
      <a:dk1>
        <a:srgbClr val="000000"/>
      </a:dk1>
      <a:lt1>
        <a:srgbClr val="FFFFFF"/>
      </a:lt1>
      <a:dk2>
        <a:srgbClr val="00ACA8"/>
      </a:dk2>
      <a:lt2>
        <a:srgbClr val="94B32F"/>
      </a:lt2>
      <a:accent1>
        <a:srgbClr val="00B8EA"/>
      </a:accent1>
      <a:accent2>
        <a:srgbClr val="FF6600"/>
      </a:accent2>
      <a:accent3>
        <a:srgbClr val="C00000"/>
      </a:accent3>
      <a:accent4>
        <a:srgbClr val="CC3399"/>
      </a:accent4>
      <a:accent5>
        <a:srgbClr val="64788E"/>
      </a:accent5>
      <a:accent6>
        <a:srgbClr val="0070C0"/>
      </a:accent6>
      <a:hlink>
        <a:srgbClr val="0070C0"/>
      </a:hlink>
      <a:folHlink>
        <a:srgbClr val="008AAF"/>
      </a:folHlink>
    </a:clrScheme>
    <a:fontScheme name="mgm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white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algn="ctr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sz="1400" kern="0" smtClean="0"/>
        </a:defPPr>
      </a:lstStyle>
    </a:txDef>
  </a:objectDefaults>
  <a:extraClrSchemeLst>
    <a:extraClrScheme>
      <a:clrScheme name="mgm-tp_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gm-tp_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gm-tp_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gm-tp_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gm-tp_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gm-tp_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gm-tp_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gm-tp_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gm-tp_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gm-tp_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gm-tp_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gm-tp_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gm-tp_de 13">
        <a:dk1>
          <a:srgbClr val="000000"/>
        </a:dk1>
        <a:lt1>
          <a:srgbClr val="FFFFFF"/>
        </a:lt1>
        <a:dk2>
          <a:srgbClr val="000000"/>
        </a:dk2>
        <a:lt2>
          <a:srgbClr val="9C9A9A"/>
        </a:lt2>
        <a:accent1>
          <a:srgbClr val="00337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ADB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gm-tp_de 14">
        <a:dk1>
          <a:srgbClr val="000000"/>
        </a:dk1>
        <a:lt1>
          <a:srgbClr val="FFFFFF"/>
        </a:lt1>
        <a:dk2>
          <a:srgbClr val="FFFFFF"/>
        </a:dk2>
        <a:lt2>
          <a:srgbClr val="9C9A9A"/>
        </a:lt2>
        <a:accent1>
          <a:srgbClr val="00337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ADB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gm-tp_de 15">
        <a:dk1>
          <a:srgbClr val="000000"/>
        </a:dk1>
        <a:lt1>
          <a:srgbClr val="FFFFFF"/>
        </a:lt1>
        <a:dk2>
          <a:srgbClr val="FFFFFF"/>
        </a:dk2>
        <a:lt2>
          <a:srgbClr val="9C9A9A"/>
        </a:lt2>
        <a:accent1>
          <a:srgbClr val="003370"/>
        </a:accent1>
        <a:accent2>
          <a:srgbClr val="003370"/>
        </a:accent2>
        <a:accent3>
          <a:srgbClr val="FFFFFF"/>
        </a:accent3>
        <a:accent4>
          <a:srgbClr val="000000"/>
        </a:accent4>
        <a:accent5>
          <a:srgbClr val="AAADBB"/>
        </a:accent5>
        <a:accent6>
          <a:srgbClr val="002D65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gm-tp_de 16">
        <a:dk1>
          <a:srgbClr val="000000"/>
        </a:dk1>
        <a:lt1>
          <a:srgbClr val="FFFFFF"/>
        </a:lt1>
        <a:dk2>
          <a:srgbClr val="FFFFFF"/>
        </a:dk2>
        <a:lt2>
          <a:srgbClr val="9C9A9A"/>
        </a:lt2>
        <a:accent1>
          <a:srgbClr val="003370"/>
        </a:accent1>
        <a:accent2>
          <a:srgbClr val="003370"/>
        </a:accent2>
        <a:accent3>
          <a:srgbClr val="FFFFFF"/>
        </a:accent3>
        <a:accent4>
          <a:srgbClr val="000000"/>
        </a:accent4>
        <a:accent5>
          <a:srgbClr val="AAADBB"/>
        </a:accent5>
        <a:accent6>
          <a:srgbClr val="002D65"/>
        </a:accent6>
        <a:hlink>
          <a:srgbClr val="CC3300"/>
        </a:hlink>
        <a:folHlink>
          <a:srgbClr val="0058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5" id="{63B61BC0-1DB9-4054-96E9-5B630E3F4072}" vid="{CDCBC0B8-DF59-4847-BCE6-38645B095CB2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mgm-tp_en-16-9-Vorlage</Template>
  <TotalTime>11160</TotalTime>
  <Words>382</Words>
  <Application>Microsoft Macintosh PowerPoint</Application>
  <PresentationFormat>Widescreen</PresentationFormat>
  <Paragraphs>140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Open Sans</vt:lpstr>
      <vt:lpstr>American Typewriter</vt:lpstr>
      <vt:lpstr>Wingdings</vt:lpstr>
      <vt:lpstr>Open Sans Light</vt:lpstr>
      <vt:lpstr>Arial</vt:lpstr>
      <vt:lpstr>mgm-tp_en-16-9-Vorlage</vt:lpstr>
      <vt:lpstr>PowerPoint Presentation</vt:lpstr>
      <vt:lpstr>whoami</vt:lpstr>
      <vt:lpstr>Application</vt:lpstr>
      <vt:lpstr>Application in Google Cloud</vt:lpstr>
      <vt:lpstr>Docker Attack Surfaces</vt:lpstr>
      <vt:lpstr>Docker Image Security</vt:lpstr>
      <vt:lpstr>Docker Image Security </vt:lpstr>
      <vt:lpstr>Docker Attack Surfaces</vt:lpstr>
      <vt:lpstr>A secure Docker Registry – Options? </vt:lpstr>
      <vt:lpstr>Docker Attack Surfaces</vt:lpstr>
      <vt:lpstr>Docker Host Security</vt:lpstr>
      <vt:lpstr>Docker Attack Surfaces</vt:lpstr>
      <vt:lpstr>Docker Container Security</vt:lpstr>
      <vt:lpstr>Docker Container Security</vt:lpstr>
      <vt:lpstr>Docker Container Security</vt:lpstr>
      <vt:lpstr>PowerPoint Presentation</vt:lpstr>
      <vt:lpstr>Application Security</vt:lpstr>
      <vt:lpstr>PowerPoint Presentation</vt:lpstr>
      <vt:lpstr>~100 employees in Đà Nẵng   since January 2016  </vt:lpstr>
      <vt:lpstr>PowerPoint Presentation</vt:lpstr>
      <vt:lpstr>PowerPoint Presentation</vt:lpstr>
      <vt:lpstr>Innovation Implemented.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Khanh Pham Hong</dc:creator>
  <cp:lastModifiedBy>Khanh Pham Hong</cp:lastModifiedBy>
  <cp:revision>313</cp:revision>
  <cp:lastPrinted>2012-04-24T14:20:15Z</cp:lastPrinted>
  <dcterms:created xsi:type="dcterms:W3CDTF">2019-03-12T07:59:38Z</dcterms:created>
  <dcterms:modified xsi:type="dcterms:W3CDTF">2019-06-14T04:05:39Z</dcterms:modified>
</cp:coreProperties>
</file>